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57"/>
  </p:notesMasterIdLst>
  <p:sldIdLst>
    <p:sldId id="313" r:id="rId3"/>
    <p:sldId id="318" r:id="rId4"/>
    <p:sldId id="258" r:id="rId5"/>
    <p:sldId id="319" r:id="rId6"/>
    <p:sldId id="260" r:id="rId7"/>
    <p:sldId id="261" r:id="rId8"/>
    <p:sldId id="262" r:id="rId9"/>
    <p:sldId id="263" r:id="rId10"/>
    <p:sldId id="264" r:id="rId11"/>
    <p:sldId id="265" r:id="rId12"/>
    <p:sldId id="266" r:id="rId13"/>
    <p:sldId id="267" r:id="rId14"/>
    <p:sldId id="310" r:id="rId15"/>
    <p:sldId id="259" r:id="rId16"/>
    <p:sldId id="277" r:id="rId17"/>
    <p:sldId id="280" r:id="rId18"/>
    <p:sldId id="286" r:id="rId19"/>
    <p:sldId id="279" r:id="rId20"/>
    <p:sldId id="281" r:id="rId21"/>
    <p:sldId id="282" r:id="rId22"/>
    <p:sldId id="307" r:id="rId23"/>
    <p:sldId id="283" r:id="rId24"/>
    <p:sldId id="284" r:id="rId25"/>
    <p:sldId id="289" r:id="rId26"/>
    <p:sldId id="290" r:id="rId27"/>
    <p:sldId id="291" r:id="rId28"/>
    <p:sldId id="292" r:id="rId29"/>
    <p:sldId id="306"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288" r:id="rId43"/>
    <p:sldId id="308" r:id="rId44"/>
    <p:sldId id="271" r:id="rId45"/>
    <p:sldId id="272" r:id="rId46"/>
    <p:sldId id="273" r:id="rId47"/>
    <p:sldId id="275" r:id="rId48"/>
    <p:sldId id="274" r:id="rId49"/>
    <p:sldId id="309" r:id="rId50"/>
    <p:sldId id="315" r:id="rId51"/>
    <p:sldId id="256" r:id="rId52"/>
    <p:sldId id="314" r:id="rId53"/>
    <p:sldId id="312" r:id="rId54"/>
    <p:sldId id="311" r:id="rId55"/>
    <p:sldId id="31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D1B"/>
    <a:srgbClr val="FFFFFF"/>
    <a:srgbClr val="64BB9A"/>
    <a:srgbClr val="00A2DE"/>
    <a:srgbClr val="19A8CD"/>
    <a:srgbClr val="1FA9C8"/>
    <a:srgbClr val="03A2DB"/>
    <a:srgbClr val="2DADBF"/>
    <a:srgbClr val="0CA5D5"/>
    <a:srgbClr val="5AB8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13" autoAdjust="0"/>
    <p:restoredTop sz="95799" autoAdjust="0"/>
  </p:normalViewPr>
  <p:slideViewPr>
    <p:cSldViewPr snapToGrid="0">
      <p:cViewPr varScale="1">
        <p:scale>
          <a:sx n="85" d="100"/>
          <a:sy n="85" d="100"/>
        </p:scale>
        <p:origin x="184" y="816"/>
      </p:cViewPr>
      <p:guideLst>
        <p:guide orient="horz" pos="2160"/>
        <p:guide pos="3840"/>
      </p:guideLst>
    </p:cSldViewPr>
  </p:slideViewPr>
  <p:outlineViewPr>
    <p:cViewPr>
      <p:scale>
        <a:sx n="33" d="100"/>
        <a:sy n="33" d="100"/>
      </p:scale>
      <p:origin x="0" y="-1605"/>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8B280C-94D9-43FB-B86A-CDFC54572E66}" type="doc">
      <dgm:prSet loTypeId="urn:microsoft.com/office/officeart/2008/layout/RadialCluster" loCatId="cycle" qsTypeId="urn:microsoft.com/office/officeart/2005/8/quickstyle/simple1" qsCatId="simple" csTypeId="urn:microsoft.com/office/officeart/2005/8/colors/accent0_3" csCatId="mainScheme" phldr="1"/>
      <dgm:spPr/>
      <dgm:t>
        <a:bodyPr/>
        <a:lstStyle/>
        <a:p>
          <a:endParaRPr lang="en-GB"/>
        </a:p>
      </dgm:t>
    </dgm:pt>
    <dgm:pt modelId="{78A97FB9-4542-498A-8685-A2563079A69B}">
      <dgm:prSet phldrT="[Text]"/>
      <dgm:spPr>
        <a:solidFill>
          <a:srgbClr val="00A2DE"/>
        </a:solidFill>
      </dgm:spPr>
      <dgm:t>
        <a:bodyPr/>
        <a:lstStyle/>
        <a:p>
          <a:r>
            <a:rPr lang="en-GB" dirty="0"/>
            <a:t>For any way you communicate</a:t>
          </a:r>
        </a:p>
      </dgm:t>
    </dgm:pt>
    <dgm:pt modelId="{8EC22971-815A-4E12-816B-D5D731023564}" type="parTrans" cxnId="{82225CE4-2A5C-4F73-9E72-CA016A6AB846}">
      <dgm:prSet/>
      <dgm:spPr/>
      <dgm:t>
        <a:bodyPr/>
        <a:lstStyle/>
        <a:p>
          <a:endParaRPr lang="en-GB"/>
        </a:p>
      </dgm:t>
    </dgm:pt>
    <dgm:pt modelId="{8849A867-F249-4DC9-918D-484B18DF36E4}" type="sibTrans" cxnId="{82225CE4-2A5C-4F73-9E72-CA016A6AB846}">
      <dgm:prSet/>
      <dgm:spPr/>
      <dgm:t>
        <a:bodyPr/>
        <a:lstStyle/>
        <a:p>
          <a:endParaRPr lang="en-GB"/>
        </a:p>
      </dgm:t>
    </dgm:pt>
    <dgm:pt modelId="{2B52693A-FAD6-40AE-B492-40CBD3A6D181}">
      <dgm:prSet phldrT="[Text]" custT="1"/>
      <dgm:spPr>
        <a:solidFill>
          <a:srgbClr val="00A2DE"/>
        </a:solidFill>
      </dgm:spPr>
      <dgm:t>
        <a:bodyPr/>
        <a:lstStyle/>
        <a:p>
          <a:r>
            <a:rPr lang="en-US" sz="2000" dirty="0">
              <a:latin typeface="Helvetica" panose="020B0604020202020204" pitchFamily="34" charset="0"/>
              <a:cs typeface="Helvetica" panose="020B0604020202020204" pitchFamily="34" charset="0"/>
            </a:rPr>
            <a:t>Candidate Feedback</a:t>
          </a:r>
          <a:endParaRPr lang="en-GB" sz="2000" dirty="0">
            <a:latin typeface="Helvetica" panose="020B0604020202020204" pitchFamily="34" charset="0"/>
            <a:cs typeface="Helvetica" panose="020B0604020202020204" pitchFamily="34" charset="0"/>
          </a:endParaRPr>
        </a:p>
      </dgm:t>
    </dgm:pt>
    <dgm:pt modelId="{C541F9CF-E9BF-443D-8DDB-0C4440B15331}" type="parTrans" cxnId="{0282205E-5E93-42F1-926A-F0134F4A509F}">
      <dgm:prSet/>
      <dgm:spPr>
        <a:ln>
          <a:solidFill>
            <a:srgbClr val="00A2DE"/>
          </a:solidFill>
        </a:ln>
      </dgm:spPr>
      <dgm:t>
        <a:bodyPr/>
        <a:lstStyle/>
        <a:p>
          <a:endParaRPr lang="en-GB"/>
        </a:p>
      </dgm:t>
    </dgm:pt>
    <dgm:pt modelId="{24B63A7F-F1EA-4941-A714-6F1497D68FAC}" type="sibTrans" cxnId="{0282205E-5E93-42F1-926A-F0134F4A509F}">
      <dgm:prSet/>
      <dgm:spPr/>
      <dgm:t>
        <a:bodyPr/>
        <a:lstStyle/>
        <a:p>
          <a:endParaRPr lang="en-GB"/>
        </a:p>
      </dgm:t>
    </dgm:pt>
    <dgm:pt modelId="{B4E32B95-944A-4199-A61F-E78B1EB07EA5}">
      <dgm:prSet phldrT="[Text]" custT="1"/>
      <dgm:spPr>
        <a:solidFill>
          <a:srgbClr val="00A2DE"/>
        </a:solidFill>
      </dgm:spPr>
      <dgm:t>
        <a:bodyPr/>
        <a:lstStyle/>
        <a:p>
          <a:r>
            <a:rPr lang="en-US" sz="2000" dirty="0">
              <a:latin typeface="Helvetica" panose="020B0604020202020204" pitchFamily="34" charset="0"/>
              <a:cs typeface="Helvetica" panose="020B0604020202020204" pitchFamily="34" charset="0"/>
            </a:rPr>
            <a:t>Video Interview</a:t>
          </a:r>
          <a:endParaRPr lang="en-GB" sz="2000" dirty="0">
            <a:latin typeface="Helvetica" panose="020B0604020202020204" pitchFamily="34" charset="0"/>
            <a:cs typeface="Helvetica" panose="020B0604020202020204" pitchFamily="34" charset="0"/>
          </a:endParaRPr>
        </a:p>
      </dgm:t>
    </dgm:pt>
    <dgm:pt modelId="{0E078A53-363E-4A27-861C-65A81B5A43D7}" type="parTrans" cxnId="{FAEE840A-5A7B-4FD1-8EE1-774CEDDAD3D1}">
      <dgm:prSet/>
      <dgm:spPr>
        <a:ln>
          <a:solidFill>
            <a:srgbClr val="00A2DE"/>
          </a:solidFill>
        </a:ln>
      </dgm:spPr>
      <dgm:t>
        <a:bodyPr/>
        <a:lstStyle/>
        <a:p>
          <a:endParaRPr lang="en-GB"/>
        </a:p>
      </dgm:t>
    </dgm:pt>
    <dgm:pt modelId="{6CE28419-ACD0-4A44-ABA8-D6424F23EFEB}" type="sibTrans" cxnId="{FAEE840A-5A7B-4FD1-8EE1-774CEDDAD3D1}">
      <dgm:prSet/>
      <dgm:spPr/>
      <dgm:t>
        <a:bodyPr/>
        <a:lstStyle/>
        <a:p>
          <a:endParaRPr lang="en-GB"/>
        </a:p>
      </dgm:t>
    </dgm:pt>
    <dgm:pt modelId="{DE8FCDBF-8EF9-4687-A9AC-C161FEBDD59D}">
      <dgm:prSet phldrT="[Text]" custT="1"/>
      <dgm:spPr>
        <a:solidFill>
          <a:srgbClr val="00A2DE"/>
        </a:solidFill>
      </dgm:spPr>
      <dgm:t>
        <a:bodyPr/>
        <a:lstStyle/>
        <a:p>
          <a:r>
            <a:rPr lang="en-US" sz="2000" dirty="0">
              <a:latin typeface="Helvetica" panose="020B0604020202020204" pitchFamily="34" charset="0"/>
              <a:cs typeface="Helvetica" panose="020B0604020202020204" pitchFamily="34" charset="0"/>
            </a:rPr>
            <a:t>Handling Objections</a:t>
          </a:r>
          <a:endParaRPr lang="en-GB" sz="2000" dirty="0">
            <a:latin typeface="Helvetica" panose="020B0604020202020204" pitchFamily="34" charset="0"/>
            <a:cs typeface="Helvetica" panose="020B0604020202020204" pitchFamily="34" charset="0"/>
          </a:endParaRPr>
        </a:p>
      </dgm:t>
    </dgm:pt>
    <dgm:pt modelId="{C9CB5F3D-0014-4F71-9800-B8127BF4ED98}" type="parTrans" cxnId="{E4DA16F0-82C7-4078-8280-7CFCEE1BA521}">
      <dgm:prSet/>
      <dgm:spPr>
        <a:ln>
          <a:solidFill>
            <a:srgbClr val="00A2DE"/>
          </a:solidFill>
        </a:ln>
      </dgm:spPr>
      <dgm:t>
        <a:bodyPr/>
        <a:lstStyle/>
        <a:p>
          <a:endParaRPr lang="en-GB"/>
        </a:p>
      </dgm:t>
    </dgm:pt>
    <dgm:pt modelId="{CD2CEF9A-C13F-4BE9-9BBB-532FBF13701E}" type="sibTrans" cxnId="{E4DA16F0-82C7-4078-8280-7CFCEE1BA521}">
      <dgm:prSet/>
      <dgm:spPr/>
      <dgm:t>
        <a:bodyPr/>
        <a:lstStyle/>
        <a:p>
          <a:endParaRPr lang="en-GB"/>
        </a:p>
      </dgm:t>
    </dgm:pt>
    <dgm:pt modelId="{6C9B31AD-C850-4384-9B22-43D9B2FEA68D}">
      <dgm:prSet phldrT="[Text]" custT="1"/>
      <dgm:spPr>
        <a:solidFill>
          <a:srgbClr val="00A2DE"/>
        </a:solidFill>
      </dgm:spPr>
      <dgm:t>
        <a:bodyPr/>
        <a:lstStyle/>
        <a:p>
          <a:r>
            <a:rPr lang="en-US" sz="2000" dirty="0">
              <a:latin typeface="Helvetica" panose="020B0604020202020204" pitchFamily="34" charset="0"/>
              <a:cs typeface="Helvetica" panose="020B0604020202020204" pitchFamily="34" charset="0"/>
            </a:rPr>
            <a:t>Video</a:t>
          </a:r>
        </a:p>
        <a:p>
          <a:r>
            <a:rPr lang="en-US" sz="2000" dirty="0">
              <a:latin typeface="Helvetica" panose="020B0604020202020204" pitchFamily="34" charset="0"/>
              <a:cs typeface="Helvetica" panose="020B0604020202020204" pitchFamily="34" charset="0"/>
            </a:rPr>
            <a:t>CV’s</a:t>
          </a:r>
          <a:endParaRPr lang="en-GB" sz="2000" dirty="0">
            <a:latin typeface="Helvetica" panose="020B0604020202020204" pitchFamily="34" charset="0"/>
            <a:cs typeface="Helvetica" panose="020B0604020202020204" pitchFamily="34" charset="0"/>
          </a:endParaRPr>
        </a:p>
      </dgm:t>
    </dgm:pt>
    <dgm:pt modelId="{FEA6A67E-2F7B-41FC-B71D-E9464BF05ABB}" type="parTrans" cxnId="{70F7D712-990E-4D8D-8896-2657ABC4B73D}">
      <dgm:prSet/>
      <dgm:spPr>
        <a:ln>
          <a:solidFill>
            <a:srgbClr val="00A2DE"/>
          </a:solidFill>
        </a:ln>
      </dgm:spPr>
      <dgm:t>
        <a:bodyPr/>
        <a:lstStyle/>
        <a:p>
          <a:endParaRPr lang="en-GB"/>
        </a:p>
      </dgm:t>
    </dgm:pt>
    <dgm:pt modelId="{A8A48626-C261-4CDE-8BA3-F31698D96669}" type="sibTrans" cxnId="{70F7D712-990E-4D8D-8896-2657ABC4B73D}">
      <dgm:prSet/>
      <dgm:spPr/>
      <dgm:t>
        <a:bodyPr/>
        <a:lstStyle/>
        <a:p>
          <a:endParaRPr lang="en-GB"/>
        </a:p>
      </dgm:t>
    </dgm:pt>
    <dgm:pt modelId="{12A8CB9E-425E-4D39-AA68-BC09E3EEF5D3}">
      <dgm:prSet phldrT="[Text]" custT="1"/>
      <dgm:spPr>
        <a:solidFill>
          <a:srgbClr val="00A2DE"/>
        </a:solidFill>
      </dgm:spPr>
      <dgm:t>
        <a:bodyPr/>
        <a:lstStyle/>
        <a:p>
          <a:r>
            <a:rPr lang="en-US" sz="2000" dirty="0">
              <a:latin typeface="Helvetica" panose="020B0604020202020204" pitchFamily="34" charset="0"/>
              <a:cs typeface="Helvetica" panose="020B0604020202020204" pitchFamily="34" charset="0"/>
            </a:rPr>
            <a:t>Shortlist Presentation</a:t>
          </a:r>
          <a:endParaRPr lang="en-GB" sz="2000" dirty="0">
            <a:latin typeface="Helvetica" panose="020B0604020202020204" pitchFamily="34" charset="0"/>
            <a:cs typeface="Helvetica" panose="020B0604020202020204" pitchFamily="34" charset="0"/>
          </a:endParaRPr>
        </a:p>
      </dgm:t>
    </dgm:pt>
    <dgm:pt modelId="{78F64018-F226-4202-B3A8-573AFAF8D9C2}" type="parTrans" cxnId="{BCA56E23-E51B-4278-B7A9-1C3F653E8E29}">
      <dgm:prSet/>
      <dgm:spPr>
        <a:ln>
          <a:solidFill>
            <a:srgbClr val="00A2DE"/>
          </a:solidFill>
        </a:ln>
      </dgm:spPr>
      <dgm:t>
        <a:bodyPr/>
        <a:lstStyle/>
        <a:p>
          <a:endParaRPr lang="en-GB"/>
        </a:p>
      </dgm:t>
    </dgm:pt>
    <dgm:pt modelId="{091A6693-4B98-4618-AB11-7007A95E9E20}" type="sibTrans" cxnId="{BCA56E23-E51B-4278-B7A9-1C3F653E8E29}">
      <dgm:prSet/>
      <dgm:spPr/>
      <dgm:t>
        <a:bodyPr/>
        <a:lstStyle/>
        <a:p>
          <a:endParaRPr lang="en-GB"/>
        </a:p>
      </dgm:t>
    </dgm:pt>
    <dgm:pt modelId="{56789B0C-84FA-41ED-8634-C9C17B35E2C3}" type="pres">
      <dgm:prSet presAssocID="{F38B280C-94D9-43FB-B86A-CDFC54572E66}" presName="Name0" presStyleCnt="0">
        <dgm:presLayoutVars>
          <dgm:chMax val="1"/>
          <dgm:chPref val="1"/>
          <dgm:dir/>
          <dgm:animOne val="branch"/>
          <dgm:animLvl val="lvl"/>
        </dgm:presLayoutVars>
      </dgm:prSet>
      <dgm:spPr/>
    </dgm:pt>
    <dgm:pt modelId="{339725CA-531C-4F82-9D91-0D9B7FE0E5F5}" type="pres">
      <dgm:prSet presAssocID="{78A97FB9-4542-498A-8685-A2563079A69B}" presName="singleCycle" presStyleCnt="0"/>
      <dgm:spPr/>
    </dgm:pt>
    <dgm:pt modelId="{6FF37621-F664-442D-9411-E494FB426362}" type="pres">
      <dgm:prSet presAssocID="{78A97FB9-4542-498A-8685-A2563079A69B}" presName="singleCenter" presStyleLbl="node1" presStyleIdx="0" presStyleCnt="6" custScaleX="188258" custScaleY="88243">
        <dgm:presLayoutVars>
          <dgm:chMax val="7"/>
          <dgm:chPref val="7"/>
        </dgm:presLayoutVars>
      </dgm:prSet>
      <dgm:spPr/>
    </dgm:pt>
    <dgm:pt modelId="{D454DC57-25E1-4B9E-BA9B-721C0BD07A76}" type="pres">
      <dgm:prSet presAssocID="{C541F9CF-E9BF-443D-8DDB-0C4440B15331}" presName="Name56" presStyleLbl="parChTrans1D2" presStyleIdx="0" presStyleCnt="5"/>
      <dgm:spPr/>
    </dgm:pt>
    <dgm:pt modelId="{99651D2A-7911-49E4-8612-AD430DAF6CFE}" type="pres">
      <dgm:prSet presAssocID="{2B52693A-FAD6-40AE-B492-40CBD3A6D181}" presName="text0" presStyleLbl="node1" presStyleIdx="1" presStyleCnt="6" custScaleX="154241" custScaleY="98455" custRadScaleRad="80477" custRadScaleInc="946">
        <dgm:presLayoutVars>
          <dgm:bulletEnabled val="1"/>
        </dgm:presLayoutVars>
      </dgm:prSet>
      <dgm:spPr/>
    </dgm:pt>
    <dgm:pt modelId="{8FE74D49-A0CA-4974-8FF5-5A05D46A4A9F}" type="pres">
      <dgm:prSet presAssocID="{0E078A53-363E-4A27-861C-65A81B5A43D7}" presName="Name56" presStyleLbl="parChTrans1D2" presStyleIdx="1" presStyleCnt="5"/>
      <dgm:spPr/>
    </dgm:pt>
    <dgm:pt modelId="{06B71C44-2EBF-4850-A92B-4C8D1FF44DB1}" type="pres">
      <dgm:prSet presAssocID="{B4E32B95-944A-4199-A61F-E78B1EB07EA5}" presName="text0" presStyleLbl="node1" presStyleIdx="2" presStyleCnt="6" custScaleX="162708" custScaleY="92904" custRadScaleRad="146332" custRadScaleInc="5987">
        <dgm:presLayoutVars>
          <dgm:bulletEnabled val="1"/>
        </dgm:presLayoutVars>
      </dgm:prSet>
      <dgm:spPr/>
    </dgm:pt>
    <dgm:pt modelId="{D24A4BF8-FDDF-4B15-9662-970FD6ADEC69}" type="pres">
      <dgm:prSet presAssocID="{C9CB5F3D-0014-4F71-9800-B8127BF4ED98}" presName="Name56" presStyleLbl="parChTrans1D2" presStyleIdx="2" presStyleCnt="5"/>
      <dgm:spPr/>
    </dgm:pt>
    <dgm:pt modelId="{6ECEC4D4-5E2F-45D8-81A4-79EB2B8B8642}" type="pres">
      <dgm:prSet presAssocID="{DE8FCDBF-8EF9-4687-A9AC-C161FEBDD59D}" presName="text0" presStyleLbl="node1" presStyleIdx="3" presStyleCnt="6" custScaleX="159965" custRadScaleRad="122225" custRadScaleInc="-45302">
        <dgm:presLayoutVars>
          <dgm:bulletEnabled val="1"/>
        </dgm:presLayoutVars>
      </dgm:prSet>
      <dgm:spPr/>
    </dgm:pt>
    <dgm:pt modelId="{43DC175E-5EEB-41E9-8962-62B6599DD23A}" type="pres">
      <dgm:prSet presAssocID="{FEA6A67E-2F7B-41FC-B71D-E9464BF05ABB}" presName="Name56" presStyleLbl="parChTrans1D2" presStyleIdx="3" presStyleCnt="5"/>
      <dgm:spPr/>
    </dgm:pt>
    <dgm:pt modelId="{3042FA00-4ADB-42EC-A7EA-1376D56EAAA7}" type="pres">
      <dgm:prSet presAssocID="{6C9B31AD-C850-4384-9B22-43D9B2FEA68D}" presName="text0" presStyleLbl="node1" presStyleIdx="4" presStyleCnt="6" custScaleX="149895" custRadScaleRad="111176" custRadScaleInc="35016">
        <dgm:presLayoutVars>
          <dgm:bulletEnabled val="1"/>
        </dgm:presLayoutVars>
      </dgm:prSet>
      <dgm:spPr/>
    </dgm:pt>
    <dgm:pt modelId="{31CCBBE0-BDD1-47C0-B245-D396DBFBA931}" type="pres">
      <dgm:prSet presAssocID="{78F64018-F226-4202-B3A8-573AFAF8D9C2}" presName="Name56" presStyleLbl="parChTrans1D2" presStyleIdx="4" presStyleCnt="5"/>
      <dgm:spPr/>
    </dgm:pt>
    <dgm:pt modelId="{BAFEF450-DAC5-41D2-8A1E-AC7CD8FE4668}" type="pres">
      <dgm:prSet presAssocID="{12A8CB9E-425E-4D39-AA68-BC09E3EEF5D3}" presName="text0" presStyleLbl="node1" presStyleIdx="5" presStyleCnt="6" custScaleX="170829" custRadScaleRad="148015" custRadScaleInc="-10777">
        <dgm:presLayoutVars>
          <dgm:bulletEnabled val="1"/>
        </dgm:presLayoutVars>
      </dgm:prSet>
      <dgm:spPr/>
    </dgm:pt>
  </dgm:ptLst>
  <dgm:cxnLst>
    <dgm:cxn modelId="{FAEE840A-5A7B-4FD1-8EE1-774CEDDAD3D1}" srcId="{78A97FB9-4542-498A-8685-A2563079A69B}" destId="{B4E32B95-944A-4199-A61F-E78B1EB07EA5}" srcOrd="1" destOrd="0" parTransId="{0E078A53-363E-4A27-861C-65A81B5A43D7}" sibTransId="{6CE28419-ACD0-4A44-ABA8-D6424F23EFEB}"/>
    <dgm:cxn modelId="{70F7D712-990E-4D8D-8896-2657ABC4B73D}" srcId="{78A97FB9-4542-498A-8685-A2563079A69B}" destId="{6C9B31AD-C850-4384-9B22-43D9B2FEA68D}" srcOrd="3" destOrd="0" parTransId="{FEA6A67E-2F7B-41FC-B71D-E9464BF05ABB}" sibTransId="{A8A48626-C261-4CDE-8BA3-F31698D96669}"/>
    <dgm:cxn modelId="{BCA56E23-E51B-4278-B7A9-1C3F653E8E29}" srcId="{78A97FB9-4542-498A-8685-A2563079A69B}" destId="{12A8CB9E-425E-4D39-AA68-BC09E3EEF5D3}" srcOrd="4" destOrd="0" parTransId="{78F64018-F226-4202-B3A8-573AFAF8D9C2}" sibTransId="{091A6693-4B98-4618-AB11-7007A95E9E20}"/>
    <dgm:cxn modelId="{EEF82828-491C-4FD6-91D3-76A2C18CD630}" type="presOf" srcId="{DE8FCDBF-8EF9-4687-A9AC-C161FEBDD59D}" destId="{6ECEC4D4-5E2F-45D8-81A4-79EB2B8B8642}" srcOrd="0" destOrd="0" presId="urn:microsoft.com/office/officeart/2008/layout/RadialCluster"/>
    <dgm:cxn modelId="{374EB029-AF45-44B1-984D-DFE37AEE70B8}" type="presOf" srcId="{0E078A53-363E-4A27-861C-65A81B5A43D7}" destId="{8FE74D49-A0CA-4974-8FF5-5A05D46A4A9F}" srcOrd="0" destOrd="0" presId="urn:microsoft.com/office/officeart/2008/layout/RadialCluster"/>
    <dgm:cxn modelId="{3895C141-7151-481B-B3F0-74C8DA221647}" type="presOf" srcId="{6C9B31AD-C850-4384-9B22-43D9B2FEA68D}" destId="{3042FA00-4ADB-42EC-A7EA-1376D56EAAA7}" srcOrd="0" destOrd="0" presId="urn:microsoft.com/office/officeart/2008/layout/RadialCluster"/>
    <dgm:cxn modelId="{0282205E-5E93-42F1-926A-F0134F4A509F}" srcId="{78A97FB9-4542-498A-8685-A2563079A69B}" destId="{2B52693A-FAD6-40AE-B492-40CBD3A6D181}" srcOrd="0" destOrd="0" parTransId="{C541F9CF-E9BF-443D-8DDB-0C4440B15331}" sibTransId="{24B63A7F-F1EA-4941-A714-6F1497D68FAC}"/>
    <dgm:cxn modelId="{8286B565-6DF9-4216-A7FD-BDC3726DC965}" type="presOf" srcId="{2B52693A-FAD6-40AE-B492-40CBD3A6D181}" destId="{99651D2A-7911-49E4-8612-AD430DAF6CFE}" srcOrd="0" destOrd="0" presId="urn:microsoft.com/office/officeart/2008/layout/RadialCluster"/>
    <dgm:cxn modelId="{BD8F2E66-5233-4775-905D-8BFDE1E4A336}" type="presOf" srcId="{12A8CB9E-425E-4D39-AA68-BC09E3EEF5D3}" destId="{BAFEF450-DAC5-41D2-8A1E-AC7CD8FE4668}" srcOrd="0" destOrd="0" presId="urn:microsoft.com/office/officeart/2008/layout/RadialCluster"/>
    <dgm:cxn modelId="{E682B885-8D25-409A-B7DD-336F7BB3848F}" type="presOf" srcId="{C541F9CF-E9BF-443D-8DDB-0C4440B15331}" destId="{D454DC57-25E1-4B9E-BA9B-721C0BD07A76}" srcOrd="0" destOrd="0" presId="urn:microsoft.com/office/officeart/2008/layout/RadialCluster"/>
    <dgm:cxn modelId="{57F117B2-EEA9-4EF8-8D22-EE6E69C116F0}" type="presOf" srcId="{78A97FB9-4542-498A-8685-A2563079A69B}" destId="{6FF37621-F664-442D-9411-E494FB426362}" srcOrd="0" destOrd="0" presId="urn:microsoft.com/office/officeart/2008/layout/RadialCluster"/>
    <dgm:cxn modelId="{568021BD-6D4F-41CE-9B40-86BE40B74849}" type="presOf" srcId="{C9CB5F3D-0014-4F71-9800-B8127BF4ED98}" destId="{D24A4BF8-FDDF-4B15-9662-970FD6ADEC69}" srcOrd="0" destOrd="0" presId="urn:microsoft.com/office/officeart/2008/layout/RadialCluster"/>
    <dgm:cxn modelId="{327417BF-E42C-4211-9462-C17499F55B34}" type="presOf" srcId="{F38B280C-94D9-43FB-B86A-CDFC54572E66}" destId="{56789B0C-84FA-41ED-8634-C9C17B35E2C3}" srcOrd="0" destOrd="0" presId="urn:microsoft.com/office/officeart/2008/layout/RadialCluster"/>
    <dgm:cxn modelId="{36EF24D2-A8FE-490A-93A9-D614A524E485}" type="presOf" srcId="{FEA6A67E-2F7B-41FC-B71D-E9464BF05ABB}" destId="{43DC175E-5EEB-41E9-8962-62B6599DD23A}" srcOrd="0" destOrd="0" presId="urn:microsoft.com/office/officeart/2008/layout/RadialCluster"/>
    <dgm:cxn modelId="{DBA19ED6-5D33-443D-827E-F172C7119315}" type="presOf" srcId="{B4E32B95-944A-4199-A61F-E78B1EB07EA5}" destId="{06B71C44-2EBF-4850-A92B-4C8D1FF44DB1}" srcOrd="0" destOrd="0" presId="urn:microsoft.com/office/officeart/2008/layout/RadialCluster"/>
    <dgm:cxn modelId="{17CBD2D6-A475-4BF0-A6E2-F64E671A9CEF}" type="presOf" srcId="{78F64018-F226-4202-B3A8-573AFAF8D9C2}" destId="{31CCBBE0-BDD1-47C0-B245-D396DBFBA931}" srcOrd="0" destOrd="0" presId="urn:microsoft.com/office/officeart/2008/layout/RadialCluster"/>
    <dgm:cxn modelId="{82225CE4-2A5C-4F73-9E72-CA016A6AB846}" srcId="{F38B280C-94D9-43FB-B86A-CDFC54572E66}" destId="{78A97FB9-4542-498A-8685-A2563079A69B}" srcOrd="0" destOrd="0" parTransId="{8EC22971-815A-4E12-816B-D5D731023564}" sibTransId="{8849A867-F249-4DC9-918D-484B18DF36E4}"/>
    <dgm:cxn modelId="{E4DA16F0-82C7-4078-8280-7CFCEE1BA521}" srcId="{78A97FB9-4542-498A-8685-A2563079A69B}" destId="{DE8FCDBF-8EF9-4687-A9AC-C161FEBDD59D}" srcOrd="2" destOrd="0" parTransId="{C9CB5F3D-0014-4F71-9800-B8127BF4ED98}" sibTransId="{CD2CEF9A-C13F-4BE9-9BBB-532FBF13701E}"/>
    <dgm:cxn modelId="{6AF6CF53-1F4B-418B-B009-11E9E1503B1D}" type="presParOf" srcId="{56789B0C-84FA-41ED-8634-C9C17B35E2C3}" destId="{339725CA-531C-4F82-9D91-0D9B7FE0E5F5}" srcOrd="0" destOrd="0" presId="urn:microsoft.com/office/officeart/2008/layout/RadialCluster"/>
    <dgm:cxn modelId="{55DD5563-E8B9-421B-876D-F596B398FE95}" type="presParOf" srcId="{339725CA-531C-4F82-9D91-0D9B7FE0E5F5}" destId="{6FF37621-F664-442D-9411-E494FB426362}" srcOrd="0" destOrd="0" presId="urn:microsoft.com/office/officeart/2008/layout/RadialCluster"/>
    <dgm:cxn modelId="{2810A829-020C-44AA-B63D-9BFE70213586}" type="presParOf" srcId="{339725CA-531C-4F82-9D91-0D9B7FE0E5F5}" destId="{D454DC57-25E1-4B9E-BA9B-721C0BD07A76}" srcOrd="1" destOrd="0" presId="urn:microsoft.com/office/officeart/2008/layout/RadialCluster"/>
    <dgm:cxn modelId="{F902099E-181C-453D-AAAC-67AE2537B419}" type="presParOf" srcId="{339725CA-531C-4F82-9D91-0D9B7FE0E5F5}" destId="{99651D2A-7911-49E4-8612-AD430DAF6CFE}" srcOrd="2" destOrd="0" presId="urn:microsoft.com/office/officeart/2008/layout/RadialCluster"/>
    <dgm:cxn modelId="{9B97E19F-83AA-42C4-83CA-055CA38E2296}" type="presParOf" srcId="{339725CA-531C-4F82-9D91-0D9B7FE0E5F5}" destId="{8FE74D49-A0CA-4974-8FF5-5A05D46A4A9F}" srcOrd="3" destOrd="0" presId="urn:microsoft.com/office/officeart/2008/layout/RadialCluster"/>
    <dgm:cxn modelId="{3F66107A-D1BF-4C97-A348-1A0F09350DCE}" type="presParOf" srcId="{339725CA-531C-4F82-9D91-0D9B7FE0E5F5}" destId="{06B71C44-2EBF-4850-A92B-4C8D1FF44DB1}" srcOrd="4" destOrd="0" presId="urn:microsoft.com/office/officeart/2008/layout/RadialCluster"/>
    <dgm:cxn modelId="{6BD81987-6FC8-4C12-A0D3-A93D9F73F10C}" type="presParOf" srcId="{339725CA-531C-4F82-9D91-0D9B7FE0E5F5}" destId="{D24A4BF8-FDDF-4B15-9662-970FD6ADEC69}" srcOrd="5" destOrd="0" presId="urn:microsoft.com/office/officeart/2008/layout/RadialCluster"/>
    <dgm:cxn modelId="{44C9E9BA-F929-4E26-8376-46C1A4E73116}" type="presParOf" srcId="{339725CA-531C-4F82-9D91-0D9B7FE0E5F5}" destId="{6ECEC4D4-5E2F-45D8-81A4-79EB2B8B8642}" srcOrd="6" destOrd="0" presId="urn:microsoft.com/office/officeart/2008/layout/RadialCluster"/>
    <dgm:cxn modelId="{E0F4B957-FBBA-4CFF-8876-F0B78F6335EA}" type="presParOf" srcId="{339725CA-531C-4F82-9D91-0D9B7FE0E5F5}" destId="{43DC175E-5EEB-41E9-8962-62B6599DD23A}" srcOrd="7" destOrd="0" presId="urn:microsoft.com/office/officeart/2008/layout/RadialCluster"/>
    <dgm:cxn modelId="{E6D71E5E-BCBC-4E16-B9C2-5444FF8C4C61}" type="presParOf" srcId="{339725CA-531C-4F82-9D91-0D9B7FE0E5F5}" destId="{3042FA00-4ADB-42EC-A7EA-1376D56EAAA7}" srcOrd="8" destOrd="0" presId="urn:microsoft.com/office/officeart/2008/layout/RadialCluster"/>
    <dgm:cxn modelId="{8BBA19ED-706A-45E1-93D7-A68918760AF5}" type="presParOf" srcId="{339725CA-531C-4F82-9D91-0D9B7FE0E5F5}" destId="{31CCBBE0-BDD1-47C0-B245-D396DBFBA931}" srcOrd="9" destOrd="0" presId="urn:microsoft.com/office/officeart/2008/layout/RadialCluster"/>
    <dgm:cxn modelId="{551144D3-2CDE-4DB7-B22B-FE9950C5E037}" type="presParOf" srcId="{339725CA-531C-4F82-9D91-0D9B7FE0E5F5}" destId="{BAFEF450-DAC5-41D2-8A1E-AC7CD8FE4668}" srcOrd="10"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8B280C-94D9-43FB-B86A-CDFC54572E66}" type="doc">
      <dgm:prSet loTypeId="urn:microsoft.com/office/officeart/2008/layout/RadialCluster" loCatId="cycle" qsTypeId="urn:microsoft.com/office/officeart/2005/8/quickstyle/simple1" qsCatId="simple" csTypeId="urn:microsoft.com/office/officeart/2005/8/colors/accent0_3" csCatId="mainScheme" phldr="1"/>
      <dgm:spPr/>
      <dgm:t>
        <a:bodyPr/>
        <a:lstStyle/>
        <a:p>
          <a:endParaRPr lang="en-GB"/>
        </a:p>
      </dgm:t>
    </dgm:pt>
    <dgm:pt modelId="{78A97FB9-4542-498A-8685-A2563079A69B}">
      <dgm:prSet phldrT="[Text]" phldr="1"/>
      <dgm:spPr/>
      <dgm:t>
        <a:bodyPr/>
        <a:lstStyle/>
        <a:p>
          <a:endParaRPr lang="en-GB"/>
        </a:p>
      </dgm:t>
    </dgm:pt>
    <dgm:pt modelId="{8EC22971-815A-4E12-816B-D5D731023564}" type="parTrans" cxnId="{82225CE4-2A5C-4F73-9E72-CA016A6AB846}">
      <dgm:prSet/>
      <dgm:spPr/>
      <dgm:t>
        <a:bodyPr/>
        <a:lstStyle/>
        <a:p>
          <a:endParaRPr lang="en-GB"/>
        </a:p>
      </dgm:t>
    </dgm:pt>
    <dgm:pt modelId="{8849A867-F249-4DC9-918D-484B18DF36E4}" type="sibTrans" cxnId="{82225CE4-2A5C-4F73-9E72-CA016A6AB846}">
      <dgm:prSet/>
      <dgm:spPr/>
      <dgm:t>
        <a:bodyPr/>
        <a:lstStyle/>
        <a:p>
          <a:endParaRPr lang="en-GB"/>
        </a:p>
      </dgm:t>
    </dgm:pt>
    <dgm:pt modelId="{2B52693A-FAD6-40AE-B492-40CBD3A6D181}">
      <dgm:prSet phldrT="[Text]" custT="1"/>
      <dgm:spPr>
        <a:gradFill rotWithShape="0">
          <a:gsLst>
            <a:gs pos="0">
              <a:srgbClr val="00A2DE"/>
            </a:gs>
            <a:gs pos="61100">
              <a:srgbClr val="3DB1B4"/>
            </a:gs>
            <a:gs pos="100000">
              <a:srgbClr val="64BB9A"/>
            </a:gs>
          </a:gsLst>
          <a:lin ang="1200000" scaled="0"/>
        </a:gradFill>
      </dgm:spPr>
      <dgm:t>
        <a:bodyPr/>
        <a:lstStyle/>
        <a:p>
          <a:r>
            <a:rPr lang="en-US" sz="2000" dirty="0">
              <a:latin typeface="Helvetica" panose="020B0604020202020204" pitchFamily="34" charset="0"/>
              <a:cs typeface="Helvetica" panose="020B0604020202020204" pitchFamily="34" charset="0"/>
            </a:rPr>
            <a:t>Training</a:t>
          </a:r>
          <a:endParaRPr lang="en-GB" sz="2000" dirty="0">
            <a:latin typeface="Helvetica" panose="020B0604020202020204" pitchFamily="34" charset="0"/>
            <a:cs typeface="Helvetica" panose="020B0604020202020204" pitchFamily="34" charset="0"/>
          </a:endParaRPr>
        </a:p>
      </dgm:t>
    </dgm:pt>
    <dgm:pt modelId="{C541F9CF-E9BF-443D-8DDB-0C4440B15331}" type="parTrans" cxnId="{0282205E-5E93-42F1-926A-F0134F4A509F}">
      <dgm:prSet/>
      <dgm:spPr/>
      <dgm:t>
        <a:bodyPr/>
        <a:lstStyle/>
        <a:p>
          <a:endParaRPr lang="en-GB"/>
        </a:p>
      </dgm:t>
    </dgm:pt>
    <dgm:pt modelId="{24B63A7F-F1EA-4941-A714-6F1497D68FAC}" type="sibTrans" cxnId="{0282205E-5E93-42F1-926A-F0134F4A509F}">
      <dgm:prSet/>
      <dgm:spPr/>
      <dgm:t>
        <a:bodyPr/>
        <a:lstStyle/>
        <a:p>
          <a:endParaRPr lang="en-GB"/>
        </a:p>
      </dgm:t>
    </dgm:pt>
    <dgm:pt modelId="{B4E32B95-944A-4199-A61F-E78B1EB07EA5}">
      <dgm:prSet phldrT="[Text]" custT="1"/>
      <dgm:spPr>
        <a:gradFill rotWithShape="0">
          <a:gsLst>
            <a:gs pos="0">
              <a:srgbClr val="00A2DE"/>
            </a:gs>
            <a:gs pos="61100">
              <a:srgbClr val="3DB1B4"/>
            </a:gs>
            <a:gs pos="100000">
              <a:srgbClr val="64BB9A"/>
            </a:gs>
          </a:gsLst>
          <a:lin ang="1200000" scaled="0"/>
        </a:gradFill>
      </dgm:spPr>
      <dgm:t>
        <a:bodyPr/>
        <a:lstStyle/>
        <a:p>
          <a:r>
            <a:rPr lang="en-US" sz="2000" dirty="0" err="1">
              <a:latin typeface="Helvetica" panose="020B0604020202020204" pitchFamily="34" charset="0"/>
              <a:cs typeface="Helvetica" panose="020B0604020202020204" pitchFamily="34" charset="0"/>
            </a:rPr>
            <a:t>Uni</a:t>
          </a:r>
          <a:r>
            <a:rPr lang="en-US" sz="2000" dirty="0">
              <a:latin typeface="Helvetica" panose="020B0604020202020204" pitchFamily="34" charset="0"/>
              <a:cs typeface="Helvetica" panose="020B0604020202020204" pitchFamily="34" charset="0"/>
            </a:rPr>
            <a:t> Application</a:t>
          </a:r>
          <a:endParaRPr lang="en-GB" sz="2000" dirty="0">
            <a:latin typeface="Helvetica" panose="020B0604020202020204" pitchFamily="34" charset="0"/>
            <a:cs typeface="Helvetica" panose="020B0604020202020204" pitchFamily="34" charset="0"/>
          </a:endParaRPr>
        </a:p>
      </dgm:t>
    </dgm:pt>
    <dgm:pt modelId="{0E078A53-363E-4A27-861C-65A81B5A43D7}" type="parTrans" cxnId="{FAEE840A-5A7B-4FD1-8EE1-774CEDDAD3D1}">
      <dgm:prSet/>
      <dgm:spPr/>
      <dgm:t>
        <a:bodyPr/>
        <a:lstStyle/>
        <a:p>
          <a:endParaRPr lang="en-GB"/>
        </a:p>
      </dgm:t>
    </dgm:pt>
    <dgm:pt modelId="{6CE28419-ACD0-4A44-ABA8-D6424F23EFEB}" type="sibTrans" cxnId="{FAEE840A-5A7B-4FD1-8EE1-774CEDDAD3D1}">
      <dgm:prSet/>
      <dgm:spPr/>
      <dgm:t>
        <a:bodyPr/>
        <a:lstStyle/>
        <a:p>
          <a:endParaRPr lang="en-GB"/>
        </a:p>
      </dgm:t>
    </dgm:pt>
    <dgm:pt modelId="{DE8FCDBF-8EF9-4687-A9AC-C161FEBDD59D}">
      <dgm:prSet phldrT="[Text]" custT="1"/>
      <dgm:spPr>
        <a:gradFill rotWithShape="0">
          <a:gsLst>
            <a:gs pos="0">
              <a:srgbClr val="00A2DE"/>
            </a:gs>
            <a:gs pos="61100">
              <a:srgbClr val="3DB1B4"/>
            </a:gs>
            <a:gs pos="100000">
              <a:srgbClr val="64BB9A"/>
            </a:gs>
          </a:gsLst>
          <a:lin ang="1200000" scaled="0"/>
        </a:gradFill>
      </dgm:spPr>
      <dgm:t>
        <a:bodyPr/>
        <a:lstStyle/>
        <a:p>
          <a:r>
            <a:rPr lang="en-US" sz="2000" dirty="0">
              <a:latin typeface="Helvetica" panose="020B0604020202020204" pitchFamily="34" charset="0"/>
              <a:cs typeface="Helvetica" panose="020B0604020202020204" pitchFamily="34" charset="0"/>
            </a:rPr>
            <a:t>Auditions</a:t>
          </a:r>
          <a:endParaRPr lang="en-GB" sz="2000" dirty="0">
            <a:latin typeface="Helvetica" panose="020B0604020202020204" pitchFamily="34" charset="0"/>
            <a:cs typeface="Helvetica" panose="020B0604020202020204" pitchFamily="34" charset="0"/>
          </a:endParaRPr>
        </a:p>
      </dgm:t>
    </dgm:pt>
    <dgm:pt modelId="{C9CB5F3D-0014-4F71-9800-B8127BF4ED98}" type="parTrans" cxnId="{E4DA16F0-82C7-4078-8280-7CFCEE1BA521}">
      <dgm:prSet/>
      <dgm:spPr/>
      <dgm:t>
        <a:bodyPr/>
        <a:lstStyle/>
        <a:p>
          <a:endParaRPr lang="en-GB"/>
        </a:p>
      </dgm:t>
    </dgm:pt>
    <dgm:pt modelId="{CD2CEF9A-C13F-4BE9-9BBB-532FBF13701E}" type="sibTrans" cxnId="{E4DA16F0-82C7-4078-8280-7CFCEE1BA521}">
      <dgm:prSet/>
      <dgm:spPr/>
      <dgm:t>
        <a:bodyPr/>
        <a:lstStyle/>
        <a:p>
          <a:endParaRPr lang="en-GB"/>
        </a:p>
      </dgm:t>
    </dgm:pt>
    <dgm:pt modelId="{7A567099-CD72-4328-9789-EF8F750BB093}">
      <dgm:prSet phldrT="[Text]" custT="1"/>
      <dgm:spPr>
        <a:gradFill rotWithShape="0">
          <a:gsLst>
            <a:gs pos="0">
              <a:srgbClr val="00A2DE"/>
            </a:gs>
            <a:gs pos="61100">
              <a:srgbClr val="3DB1B4"/>
            </a:gs>
            <a:gs pos="100000">
              <a:srgbClr val="64BB9A"/>
            </a:gs>
          </a:gsLst>
          <a:lin ang="1200000" scaled="0"/>
        </a:gradFill>
      </dgm:spPr>
      <dgm:t>
        <a:bodyPr/>
        <a:lstStyle/>
        <a:p>
          <a:r>
            <a:rPr lang="en-US" sz="2000" dirty="0">
              <a:latin typeface="Helvetica" panose="020B0604020202020204" pitchFamily="34" charset="0"/>
              <a:cs typeface="Helvetica" panose="020B0604020202020204" pitchFamily="34" charset="0"/>
            </a:rPr>
            <a:t>Adoption</a:t>
          </a:r>
          <a:r>
            <a:rPr lang="en-US" sz="1700" dirty="0"/>
            <a:t> </a:t>
          </a:r>
          <a:endParaRPr lang="en-GB" sz="1700" dirty="0"/>
        </a:p>
      </dgm:t>
    </dgm:pt>
    <dgm:pt modelId="{F5DEF78D-3FBA-4604-A442-DC6C4F564363}" type="parTrans" cxnId="{BEF263D0-44DC-48EC-8053-7E84C7B32C28}">
      <dgm:prSet/>
      <dgm:spPr/>
      <dgm:t>
        <a:bodyPr/>
        <a:lstStyle/>
        <a:p>
          <a:endParaRPr lang="en-GB"/>
        </a:p>
      </dgm:t>
    </dgm:pt>
    <dgm:pt modelId="{7740AF76-3D6D-4F9F-B96D-24571B90808A}" type="sibTrans" cxnId="{BEF263D0-44DC-48EC-8053-7E84C7B32C28}">
      <dgm:prSet/>
      <dgm:spPr/>
      <dgm:t>
        <a:bodyPr/>
        <a:lstStyle/>
        <a:p>
          <a:endParaRPr lang="en-GB"/>
        </a:p>
      </dgm:t>
    </dgm:pt>
    <dgm:pt modelId="{6C9B31AD-C850-4384-9B22-43D9B2FEA68D}">
      <dgm:prSet phldrT="[Text]" custT="1"/>
      <dgm:spPr>
        <a:gradFill rotWithShape="0">
          <a:gsLst>
            <a:gs pos="0">
              <a:srgbClr val="00A2DE"/>
            </a:gs>
            <a:gs pos="61100">
              <a:srgbClr val="3DB1B4"/>
            </a:gs>
            <a:gs pos="100000">
              <a:srgbClr val="64BB9A"/>
            </a:gs>
          </a:gsLst>
          <a:lin ang="1200000" scaled="0"/>
        </a:gradFill>
      </dgm:spPr>
      <dgm:t>
        <a:bodyPr/>
        <a:lstStyle/>
        <a:p>
          <a:r>
            <a:rPr lang="en-US" sz="2000" dirty="0">
              <a:latin typeface="Helvetica" panose="020B0604020202020204" pitchFamily="34" charset="0"/>
              <a:cs typeface="Helvetica" panose="020B0604020202020204" pitchFamily="34" charset="0"/>
            </a:rPr>
            <a:t>Event Feedback</a:t>
          </a:r>
          <a:endParaRPr lang="en-GB" sz="2000" dirty="0">
            <a:latin typeface="Helvetica" panose="020B0604020202020204" pitchFamily="34" charset="0"/>
            <a:cs typeface="Helvetica" panose="020B0604020202020204" pitchFamily="34" charset="0"/>
          </a:endParaRPr>
        </a:p>
      </dgm:t>
    </dgm:pt>
    <dgm:pt modelId="{FEA6A67E-2F7B-41FC-B71D-E9464BF05ABB}" type="parTrans" cxnId="{70F7D712-990E-4D8D-8896-2657ABC4B73D}">
      <dgm:prSet/>
      <dgm:spPr/>
      <dgm:t>
        <a:bodyPr/>
        <a:lstStyle/>
        <a:p>
          <a:endParaRPr lang="en-GB"/>
        </a:p>
      </dgm:t>
    </dgm:pt>
    <dgm:pt modelId="{A8A48626-C261-4CDE-8BA3-F31698D96669}" type="sibTrans" cxnId="{70F7D712-990E-4D8D-8896-2657ABC4B73D}">
      <dgm:prSet/>
      <dgm:spPr/>
      <dgm:t>
        <a:bodyPr/>
        <a:lstStyle/>
        <a:p>
          <a:endParaRPr lang="en-GB"/>
        </a:p>
      </dgm:t>
    </dgm:pt>
    <dgm:pt modelId="{12A8CB9E-425E-4D39-AA68-BC09E3EEF5D3}">
      <dgm:prSet phldrT="[Text]" custT="1"/>
      <dgm:spPr>
        <a:gradFill rotWithShape="0">
          <a:gsLst>
            <a:gs pos="0">
              <a:srgbClr val="00A2DE"/>
            </a:gs>
            <a:gs pos="61100">
              <a:srgbClr val="3DB1B4"/>
            </a:gs>
            <a:gs pos="100000">
              <a:srgbClr val="64BB9A"/>
            </a:gs>
          </a:gsLst>
          <a:lin ang="1200000" scaled="0"/>
        </a:gradFill>
      </dgm:spPr>
      <dgm:t>
        <a:bodyPr/>
        <a:lstStyle/>
        <a:p>
          <a:r>
            <a:rPr lang="en-US" sz="2000" dirty="0">
              <a:latin typeface="Helvetica" panose="020B0604020202020204" pitchFamily="34" charset="0"/>
              <a:cs typeface="Helvetica" panose="020B0604020202020204" pitchFamily="34" charset="0"/>
            </a:rPr>
            <a:t>Internal </a:t>
          </a:r>
          <a:r>
            <a:rPr lang="en-US" sz="2000" dirty="0" err="1">
              <a:latin typeface="Helvetica" panose="020B0604020202020204" pitchFamily="34" charset="0"/>
              <a:cs typeface="Helvetica" panose="020B0604020202020204" pitchFamily="34" charset="0"/>
            </a:rPr>
            <a:t>comms</a:t>
          </a:r>
          <a:endParaRPr lang="en-GB" sz="2000" dirty="0">
            <a:latin typeface="Helvetica" panose="020B0604020202020204" pitchFamily="34" charset="0"/>
            <a:cs typeface="Helvetica" panose="020B0604020202020204" pitchFamily="34" charset="0"/>
          </a:endParaRPr>
        </a:p>
      </dgm:t>
    </dgm:pt>
    <dgm:pt modelId="{78F64018-F226-4202-B3A8-573AFAF8D9C2}" type="parTrans" cxnId="{BCA56E23-E51B-4278-B7A9-1C3F653E8E29}">
      <dgm:prSet/>
      <dgm:spPr/>
      <dgm:t>
        <a:bodyPr/>
        <a:lstStyle/>
        <a:p>
          <a:endParaRPr lang="en-GB"/>
        </a:p>
      </dgm:t>
    </dgm:pt>
    <dgm:pt modelId="{091A6693-4B98-4618-AB11-7007A95E9E20}" type="sibTrans" cxnId="{BCA56E23-E51B-4278-B7A9-1C3F653E8E29}">
      <dgm:prSet/>
      <dgm:spPr/>
      <dgm:t>
        <a:bodyPr/>
        <a:lstStyle/>
        <a:p>
          <a:endParaRPr lang="en-GB"/>
        </a:p>
      </dgm:t>
    </dgm:pt>
    <dgm:pt modelId="{49BE01F2-76EC-4ABB-858F-F21FD8F78905}">
      <dgm:prSet phldrT="[Text]" custT="1"/>
      <dgm:spPr>
        <a:gradFill rotWithShape="0">
          <a:gsLst>
            <a:gs pos="0">
              <a:srgbClr val="00A2DE"/>
            </a:gs>
            <a:gs pos="61100">
              <a:srgbClr val="3DB1B4"/>
            </a:gs>
            <a:gs pos="100000">
              <a:srgbClr val="64BB9A"/>
            </a:gs>
          </a:gsLst>
          <a:lin ang="1200000" scaled="0"/>
        </a:gradFill>
      </dgm:spPr>
      <dgm:t>
        <a:bodyPr/>
        <a:lstStyle/>
        <a:p>
          <a:r>
            <a:rPr lang="en-US" sz="2000" dirty="0">
              <a:latin typeface="Helvetica" panose="020B0604020202020204" pitchFamily="34" charset="0"/>
              <a:cs typeface="Helvetica" panose="020B0604020202020204" pitchFamily="34" charset="0"/>
            </a:rPr>
            <a:t>Oral exams </a:t>
          </a:r>
          <a:endParaRPr lang="en-GB" sz="2000" dirty="0">
            <a:latin typeface="Helvetica" panose="020B0604020202020204" pitchFamily="34" charset="0"/>
            <a:cs typeface="Helvetica" panose="020B0604020202020204" pitchFamily="34" charset="0"/>
          </a:endParaRPr>
        </a:p>
      </dgm:t>
    </dgm:pt>
    <dgm:pt modelId="{368CC0BD-0311-4EC7-A525-82ACE90B5A38}" type="parTrans" cxnId="{93B96CEA-DCFA-45A3-911F-BC593897A67F}">
      <dgm:prSet/>
      <dgm:spPr/>
      <dgm:t>
        <a:bodyPr/>
        <a:lstStyle/>
        <a:p>
          <a:endParaRPr lang="en-GB"/>
        </a:p>
      </dgm:t>
    </dgm:pt>
    <dgm:pt modelId="{26D493F8-F695-41F3-BCF6-3401FDF14556}" type="sibTrans" cxnId="{93B96CEA-DCFA-45A3-911F-BC593897A67F}">
      <dgm:prSet/>
      <dgm:spPr/>
      <dgm:t>
        <a:bodyPr/>
        <a:lstStyle/>
        <a:p>
          <a:endParaRPr lang="en-GB"/>
        </a:p>
      </dgm:t>
    </dgm:pt>
    <dgm:pt modelId="{56789B0C-84FA-41ED-8634-C9C17B35E2C3}" type="pres">
      <dgm:prSet presAssocID="{F38B280C-94D9-43FB-B86A-CDFC54572E66}" presName="Name0" presStyleCnt="0">
        <dgm:presLayoutVars>
          <dgm:chMax val="1"/>
          <dgm:chPref val="1"/>
          <dgm:dir/>
          <dgm:animOne val="branch"/>
          <dgm:animLvl val="lvl"/>
        </dgm:presLayoutVars>
      </dgm:prSet>
      <dgm:spPr/>
    </dgm:pt>
    <dgm:pt modelId="{339725CA-531C-4F82-9D91-0D9B7FE0E5F5}" type="pres">
      <dgm:prSet presAssocID="{78A97FB9-4542-498A-8685-A2563079A69B}" presName="singleCycle" presStyleCnt="0"/>
      <dgm:spPr/>
    </dgm:pt>
    <dgm:pt modelId="{6FF37621-F664-442D-9411-E494FB426362}" type="pres">
      <dgm:prSet presAssocID="{78A97FB9-4542-498A-8685-A2563079A69B}" presName="singleCenter" presStyleLbl="node1" presStyleIdx="0" presStyleCnt="8" custScaleY="35530">
        <dgm:presLayoutVars>
          <dgm:chMax val="7"/>
          <dgm:chPref val="7"/>
        </dgm:presLayoutVars>
      </dgm:prSet>
      <dgm:spPr/>
    </dgm:pt>
    <dgm:pt modelId="{D454DC57-25E1-4B9E-BA9B-721C0BD07A76}" type="pres">
      <dgm:prSet presAssocID="{C541F9CF-E9BF-443D-8DDB-0C4440B15331}" presName="Name56" presStyleLbl="parChTrans1D2" presStyleIdx="0" presStyleCnt="7"/>
      <dgm:spPr/>
    </dgm:pt>
    <dgm:pt modelId="{99651D2A-7911-49E4-8612-AD430DAF6CFE}" type="pres">
      <dgm:prSet presAssocID="{2B52693A-FAD6-40AE-B492-40CBD3A6D181}" presName="text0" presStyleLbl="node1" presStyleIdx="1" presStyleCnt="8" custScaleX="147076" custScaleY="98051">
        <dgm:presLayoutVars>
          <dgm:bulletEnabled val="1"/>
        </dgm:presLayoutVars>
      </dgm:prSet>
      <dgm:spPr/>
    </dgm:pt>
    <dgm:pt modelId="{8FE74D49-A0CA-4974-8FF5-5A05D46A4A9F}" type="pres">
      <dgm:prSet presAssocID="{0E078A53-363E-4A27-861C-65A81B5A43D7}" presName="Name56" presStyleLbl="parChTrans1D2" presStyleIdx="1" presStyleCnt="7"/>
      <dgm:spPr/>
    </dgm:pt>
    <dgm:pt modelId="{06B71C44-2EBF-4850-A92B-4C8D1FF44DB1}" type="pres">
      <dgm:prSet presAssocID="{B4E32B95-944A-4199-A61F-E78B1EB07EA5}" presName="text0" presStyleLbl="node1" presStyleIdx="2" presStyleCnt="8" custScaleX="147076" custScaleY="98051" custRadScaleRad="121260" custRadScaleInc="21999">
        <dgm:presLayoutVars>
          <dgm:bulletEnabled val="1"/>
        </dgm:presLayoutVars>
      </dgm:prSet>
      <dgm:spPr/>
    </dgm:pt>
    <dgm:pt modelId="{D24A4BF8-FDDF-4B15-9662-970FD6ADEC69}" type="pres">
      <dgm:prSet presAssocID="{C9CB5F3D-0014-4F71-9800-B8127BF4ED98}" presName="Name56" presStyleLbl="parChTrans1D2" presStyleIdx="2" presStyleCnt="7"/>
      <dgm:spPr/>
    </dgm:pt>
    <dgm:pt modelId="{6ECEC4D4-5E2F-45D8-81A4-79EB2B8B8642}" type="pres">
      <dgm:prSet presAssocID="{DE8FCDBF-8EF9-4687-A9AC-C161FEBDD59D}" presName="text0" presStyleLbl="node1" presStyleIdx="3" presStyleCnt="8" custScaleX="147076" custScaleY="98051" custRadScaleRad="114548" custRadScaleInc="-5301">
        <dgm:presLayoutVars>
          <dgm:bulletEnabled val="1"/>
        </dgm:presLayoutVars>
      </dgm:prSet>
      <dgm:spPr/>
    </dgm:pt>
    <dgm:pt modelId="{312D2405-861E-4FFD-9832-FF841FA5FC88}" type="pres">
      <dgm:prSet presAssocID="{F5DEF78D-3FBA-4604-A442-DC6C4F564363}" presName="Name56" presStyleLbl="parChTrans1D2" presStyleIdx="3" presStyleCnt="7"/>
      <dgm:spPr/>
    </dgm:pt>
    <dgm:pt modelId="{A9B026FC-14F6-416D-8A84-05807D3838A0}" type="pres">
      <dgm:prSet presAssocID="{7A567099-CD72-4328-9789-EF8F750BB093}" presName="text0" presStyleLbl="node1" presStyleIdx="4" presStyleCnt="8" custScaleX="147076" custScaleY="98051" custRadScaleRad="113618" custRadScaleInc="-39099">
        <dgm:presLayoutVars>
          <dgm:bulletEnabled val="1"/>
        </dgm:presLayoutVars>
      </dgm:prSet>
      <dgm:spPr/>
    </dgm:pt>
    <dgm:pt modelId="{43DC175E-5EEB-41E9-8962-62B6599DD23A}" type="pres">
      <dgm:prSet presAssocID="{FEA6A67E-2F7B-41FC-B71D-E9464BF05ABB}" presName="Name56" presStyleLbl="parChTrans1D2" presStyleIdx="4" presStyleCnt="7"/>
      <dgm:spPr/>
    </dgm:pt>
    <dgm:pt modelId="{3042FA00-4ADB-42EC-A7EA-1376D56EAAA7}" type="pres">
      <dgm:prSet presAssocID="{6C9B31AD-C850-4384-9B22-43D9B2FEA68D}" presName="text0" presStyleLbl="node1" presStyleIdx="5" presStyleCnt="8" custScaleX="147076" custScaleY="98051">
        <dgm:presLayoutVars>
          <dgm:bulletEnabled val="1"/>
        </dgm:presLayoutVars>
      </dgm:prSet>
      <dgm:spPr/>
    </dgm:pt>
    <dgm:pt modelId="{31CCBBE0-BDD1-47C0-B245-D396DBFBA931}" type="pres">
      <dgm:prSet presAssocID="{78F64018-F226-4202-B3A8-573AFAF8D9C2}" presName="Name56" presStyleLbl="parChTrans1D2" presStyleIdx="5" presStyleCnt="7"/>
      <dgm:spPr/>
    </dgm:pt>
    <dgm:pt modelId="{BAFEF450-DAC5-41D2-8A1E-AC7CD8FE4668}" type="pres">
      <dgm:prSet presAssocID="{12A8CB9E-425E-4D39-AA68-BC09E3EEF5D3}" presName="text0" presStyleLbl="node1" presStyleIdx="6" presStyleCnt="8" custScaleX="147076" custScaleY="98051" custRadScaleRad="107291" custRadScaleInc="2232">
        <dgm:presLayoutVars>
          <dgm:bulletEnabled val="1"/>
        </dgm:presLayoutVars>
      </dgm:prSet>
      <dgm:spPr/>
    </dgm:pt>
    <dgm:pt modelId="{1FB6105A-38AA-4300-B723-E880C3077C25}" type="pres">
      <dgm:prSet presAssocID="{368CC0BD-0311-4EC7-A525-82ACE90B5A38}" presName="Name56" presStyleLbl="parChTrans1D2" presStyleIdx="6" presStyleCnt="7"/>
      <dgm:spPr/>
    </dgm:pt>
    <dgm:pt modelId="{6C4F0533-209D-4D9A-AC1E-B1ED4D9E6BB2}" type="pres">
      <dgm:prSet presAssocID="{49BE01F2-76EC-4ABB-858F-F21FD8F78905}" presName="text0" presStyleLbl="node1" presStyleIdx="7" presStyleCnt="8" custScaleX="147076" custScaleY="98051" custRadScaleRad="117052" custRadScaleInc="-29842">
        <dgm:presLayoutVars>
          <dgm:bulletEnabled val="1"/>
        </dgm:presLayoutVars>
      </dgm:prSet>
      <dgm:spPr/>
    </dgm:pt>
  </dgm:ptLst>
  <dgm:cxnLst>
    <dgm:cxn modelId="{58436E03-5437-4D97-933A-2B9EEA3346DB}" type="presOf" srcId="{12A8CB9E-425E-4D39-AA68-BC09E3EEF5D3}" destId="{BAFEF450-DAC5-41D2-8A1E-AC7CD8FE4668}" srcOrd="0" destOrd="0" presId="urn:microsoft.com/office/officeart/2008/layout/RadialCluster"/>
    <dgm:cxn modelId="{FAEE840A-5A7B-4FD1-8EE1-774CEDDAD3D1}" srcId="{78A97FB9-4542-498A-8685-A2563079A69B}" destId="{B4E32B95-944A-4199-A61F-E78B1EB07EA5}" srcOrd="1" destOrd="0" parTransId="{0E078A53-363E-4A27-861C-65A81B5A43D7}" sibTransId="{6CE28419-ACD0-4A44-ABA8-D6424F23EFEB}"/>
    <dgm:cxn modelId="{70F7D712-990E-4D8D-8896-2657ABC4B73D}" srcId="{78A97FB9-4542-498A-8685-A2563079A69B}" destId="{6C9B31AD-C850-4384-9B22-43D9B2FEA68D}" srcOrd="4" destOrd="0" parTransId="{FEA6A67E-2F7B-41FC-B71D-E9464BF05ABB}" sibTransId="{A8A48626-C261-4CDE-8BA3-F31698D96669}"/>
    <dgm:cxn modelId="{509A261A-BEF6-45B3-AAD7-50A709169CFB}" type="presOf" srcId="{C9CB5F3D-0014-4F71-9800-B8127BF4ED98}" destId="{D24A4BF8-FDDF-4B15-9662-970FD6ADEC69}" srcOrd="0" destOrd="0" presId="urn:microsoft.com/office/officeart/2008/layout/RadialCluster"/>
    <dgm:cxn modelId="{00E51820-A66E-44EF-9228-5E4615DAD690}" type="presOf" srcId="{F38B280C-94D9-43FB-B86A-CDFC54572E66}" destId="{56789B0C-84FA-41ED-8634-C9C17B35E2C3}" srcOrd="0" destOrd="0" presId="urn:microsoft.com/office/officeart/2008/layout/RadialCluster"/>
    <dgm:cxn modelId="{BCA56E23-E51B-4278-B7A9-1C3F653E8E29}" srcId="{78A97FB9-4542-498A-8685-A2563079A69B}" destId="{12A8CB9E-425E-4D39-AA68-BC09E3EEF5D3}" srcOrd="5" destOrd="0" parTransId="{78F64018-F226-4202-B3A8-573AFAF8D9C2}" sibTransId="{091A6693-4B98-4618-AB11-7007A95E9E20}"/>
    <dgm:cxn modelId="{E943185C-9C91-4470-AF70-591D9200C18E}" type="presOf" srcId="{B4E32B95-944A-4199-A61F-E78B1EB07EA5}" destId="{06B71C44-2EBF-4850-A92B-4C8D1FF44DB1}" srcOrd="0" destOrd="0" presId="urn:microsoft.com/office/officeart/2008/layout/RadialCluster"/>
    <dgm:cxn modelId="{0282205E-5E93-42F1-926A-F0134F4A509F}" srcId="{78A97FB9-4542-498A-8685-A2563079A69B}" destId="{2B52693A-FAD6-40AE-B492-40CBD3A6D181}" srcOrd="0" destOrd="0" parTransId="{C541F9CF-E9BF-443D-8DDB-0C4440B15331}" sibTransId="{24B63A7F-F1EA-4941-A714-6F1497D68FAC}"/>
    <dgm:cxn modelId="{51497C5E-7996-411F-88DB-2B15FAD8E524}" type="presOf" srcId="{C541F9CF-E9BF-443D-8DDB-0C4440B15331}" destId="{D454DC57-25E1-4B9E-BA9B-721C0BD07A76}" srcOrd="0" destOrd="0" presId="urn:microsoft.com/office/officeart/2008/layout/RadialCluster"/>
    <dgm:cxn modelId="{74413E5F-BA72-4E31-A830-89C134F7C9AB}" type="presOf" srcId="{6C9B31AD-C850-4384-9B22-43D9B2FEA68D}" destId="{3042FA00-4ADB-42EC-A7EA-1376D56EAAA7}" srcOrd="0" destOrd="0" presId="urn:microsoft.com/office/officeart/2008/layout/RadialCluster"/>
    <dgm:cxn modelId="{5716E461-F5F6-43A5-A5E8-DB0A3300A3A1}" type="presOf" srcId="{49BE01F2-76EC-4ABB-858F-F21FD8F78905}" destId="{6C4F0533-209D-4D9A-AC1E-B1ED4D9E6BB2}" srcOrd="0" destOrd="0" presId="urn:microsoft.com/office/officeart/2008/layout/RadialCluster"/>
    <dgm:cxn modelId="{DD947578-0EB6-4D28-8F0C-A4B0A1516075}" type="presOf" srcId="{7A567099-CD72-4328-9789-EF8F750BB093}" destId="{A9B026FC-14F6-416D-8A84-05807D3838A0}" srcOrd="0" destOrd="0" presId="urn:microsoft.com/office/officeart/2008/layout/RadialCluster"/>
    <dgm:cxn modelId="{60BD7D8E-1969-4D6C-8438-3EE59DBDF829}" type="presOf" srcId="{F5DEF78D-3FBA-4604-A442-DC6C4F564363}" destId="{312D2405-861E-4FFD-9832-FF841FA5FC88}" srcOrd="0" destOrd="0" presId="urn:microsoft.com/office/officeart/2008/layout/RadialCluster"/>
    <dgm:cxn modelId="{E4E1579B-B072-4AB9-8C18-B87877300081}" type="presOf" srcId="{FEA6A67E-2F7B-41FC-B71D-E9464BF05ABB}" destId="{43DC175E-5EEB-41E9-8962-62B6599DD23A}" srcOrd="0" destOrd="0" presId="urn:microsoft.com/office/officeart/2008/layout/RadialCluster"/>
    <dgm:cxn modelId="{9A4E0EA3-478D-4DA9-A16D-69323311F67B}" type="presOf" srcId="{368CC0BD-0311-4EC7-A525-82ACE90B5A38}" destId="{1FB6105A-38AA-4300-B723-E880C3077C25}" srcOrd="0" destOrd="0" presId="urn:microsoft.com/office/officeart/2008/layout/RadialCluster"/>
    <dgm:cxn modelId="{B5012BC9-4984-49D6-95BE-9A057B3293A5}" type="presOf" srcId="{78A97FB9-4542-498A-8685-A2563079A69B}" destId="{6FF37621-F664-442D-9411-E494FB426362}" srcOrd="0" destOrd="0" presId="urn:microsoft.com/office/officeart/2008/layout/RadialCluster"/>
    <dgm:cxn modelId="{BEF263D0-44DC-48EC-8053-7E84C7B32C28}" srcId="{78A97FB9-4542-498A-8685-A2563079A69B}" destId="{7A567099-CD72-4328-9789-EF8F750BB093}" srcOrd="3" destOrd="0" parTransId="{F5DEF78D-3FBA-4604-A442-DC6C4F564363}" sibTransId="{7740AF76-3D6D-4F9F-B96D-24571B90808A}"/>
    <dgm:cxn modelId="{2B19ADD1-16E1-4402-B384-EC4EF87B5C61}" type="presOf" srcId="{0E078A53-363E-4A27-861C-65A81B5A43D7}" destId="{8FE74D49-A0CA-4974-8FF5-5A05D46A4A9F}" srcOrd="0" destOrd="0" presId="urn:microsoft.com/office/officeart/2008/layout/RadialCluster"/>
    <dgm:cxn modelId="{82225CE4-2A5C-4F73-9E72-CA016A6AB846}" srcId="{F38B280C-94D9-43FB-B86A-CDFC54572E66}" destId="{78A97FB9-4542-498A-8685-A2563079A69B}" srcOrd="0" destOrd="0" parTransId="{8EC22971-815A-4E12-816B-D5D731023564}" sibTransId="{8849A867-F249-4DC9-918D-484B18DF36E4}"/>
    <dgm:cxn modelId="{93B96CEA-DCFA-45A3-911F-BC593897A67F}" srcId="{78A97FB9-4542-498A-8685-A2563079A69B}" destId="{49BE01F2-76EC-4ABB-858F-F21FD8F78905}" srcOrd="6" destOrd="0" parTransId="{368CC0BD-0311-4EC7-A525-82ACE90B5A38}" sibTransId="{26D493F8-F695-41F3-BCF6-3401FDF14556}"/>
    <dgm:cxn modelId="{C8E485EA-3458-416F-A571-88E2EADC0564}" type="presOf" srcId="{DE8FCDBF-8EF9-4687-A9AC-C161FEBDD59D}" destId="{6ECEC4D4-5E2F-45D8-81A4-79EB2B8B8642}" srcOrd="0" destOrd="0" presId="urn:microsoft.com/office/officeart/2008/layout/RadialCluster"/>
    <dgm:cxn modelId="{1A9092EB-1DB4-45CA-BFA2-00C1298D2A68}" type="presOf" srcId="{2B52693A-FAD6-40AE-B492-40CBD3A6D181}" destId="{99651D2A-7911-49E4-8612-AD430DAF6CFE}" srcOrd="0" destOrd="0" presId="urn:microsoft.com/office/officeart/2008/layout/RadialCluster"/>
    <dgm:cxn modelId="{E4DA16F0-82C7-4078-8280-7CFCEE1BA521}" srcId="{78A97FB9-4542-498A-8685-A2563079A69B}" destId="{DE8FCDBF-8EF9-4687-A9AC-C161FEBDD59D}" srcOrd="2" destOrd="0" parTransId="{C9CB5F3D-0014-4F71-9800-B8127BF4ED98}" sibTransId="{CD2CEF9A-C13F-4BE9-9BBB-532FBF13701E}"/>
    <dgm:cxn modelId="{E20BFAF2-5BD1-4093-85A4-7BE157A8A40B}" type="presOf" srcId="{78F64018-F226-4202-B3A8-573AFAF8D9C2}" destId="{31CCBBE0-BDD1-47C0-B245-D396DBFBA931}" srcOrd="0" destOrd="0" presId="urn:microsoft.com/office/officeart/2008/layout/RadialCluster"/>
    <dgm:cxn modelId="{837D0535-70AB-490C-94D9-552EF621B0CF}" type="presParOf" srcId="{56789B0C-84FA-41ED-8634-C9C17B35E2C3}" destId="{339725CA-531C-4F82-9D91-0D9B7FE0E5F5}" srcOrd="0" destOrd="0" presId="urn:microsoft.com/office/officeart/2008/layout/RadialCluster"/>
    <dgm:cxn modelId="{D95A8E2C-0193-4C27-9BD7-8125124CD9FB}" type="presParOf" srcId="{339725CA-531C-4F82-9D91-0D9B7FE0E5F5}" destId="{6FF37621-F664-442D-9411-E494FB426362}" srcOrd="0" destOrd="0" presId="urn:microsoft.com/office/officeart/2008/layout/RadialCluster"/>
    <dgm:cxn modelId="{3BA64BED-AB1B-4AFC-BB41-018A9D350B37}" type="presParOf" srcId="{339725CA-531C-4F82-9D91-0D9B7FE0E5F5}" destId="{D454DC57-25E1-4B9E-BA9B-721C0BD07A76}" srcOrd="1" destOrd="0" presId="urn:microsoft.com/office/officeart/2008/layout/RadialCluster"/>
    <dgm:cxn modelId="{DE761755-6792-467F-8E65-DBBFAAA7C905}" type="presParOf" srcId="{339725CA-531C-4F82-9D91-0D9B7FE0E5F5}" destId="{99651D2A-7911-49E4-8612-AD430DAF6CFE}" srcOrd="2" destOrd="0" presId="urn:microsoft.com/office/officeart/2008/layout/RadialCluster"/>
    <dgm:cxn modelId="{2E32FFDE-877E-4866-942D-1A0DC9F57FBC}" type="presParOf" srcId="{339725CA-531C-4F82-9D91-0D9B7FE0E5F5}" destId="{8FE74D49-A0CA-4974-8FF5-5A05D46A4A9F}" srcOrd="3" destOrd="0" presId="urn:microsoft.com/office/officeart/2008/layout/RadialCluster"/>
    <dgm:cxn modelId="{582CA947-1397-4A2C-9B57-656D6DF0FECF}" type="presParOf" srcId="{339725CA-531C-4F82-9D91-0D9B7FE0E5F5}" destId="{06B71C44-2EBF-4850-A92B-4C8D1FF44DB1}" srcOrd="4" destOrd="0" presId="urn:microsoft.com/office/officeart/2008/layout/RadialCluster"/>
    <dgm:cxn modelId="{0E5EB37F-6BFF-41FA-90B9-4BB967EF8D27}" type="presParOf" srcId="{339725CA-531C-4F82-9D91-0D9B7FE0E5F5}" destId="{D24A4BF8-FDDF-4B15-9662-970FD6ADEC69}" srcOrd="5" destOrd="0" presId="urn:microsoft.com/office/officeart/2008/layout/RadialCluster"/>
    <dgm:cxn modelId="{80ABB297-D36D-4199-AB3A-970AABC7C46C}" type="presParOf" srcId="{339725CA-531C-4F82-9D91-0D9B7FE0E5F5}" destId="{6ECEC4D4-5E2F-45D8-81A4-79EB2B8B8642}" srcOrd="6" destOrd="0" presId="urn:microsoft.com/office/officeart/2008/layout/RadialCluster"/>
    <dgm:cxn modelId="{513B04BE-E36F-408F-808B-0C3121E56225}" type="presParOf" srcId="{339725CA-531C-4F82-9D91-0D9B7FE0E5F5}" destId="{312D2405-861E-4FFD-9832-FF841FA5FC88}" srcOrd="7" destOrd="0" presId="urn:microsoft.com/office/officeart/2008/layout/RadialCluster"/>
    <dgm:cxn modelId="{2E167133-A8B6-40DA-B520-C1C8D30E9AD1}" type="presParOf" srcId="{339725CA-531C-4F82-9D91-0D9B7FE0E5F5}" destId="{A9B026FC-14F6-416D-8A84-05807D3838A0}" srcOrd="8" destOrd="0" presId="urn:microsoft.com/office/officeart/2008/layout/RadialCluster"/>
    <dgm:cxn modelId="{0DA0888B-DCE9-427C-AE52-EF670FDF6357}" type="presParOf" srcId="{339725CA-531C-4F82-9D91-0D9B7FE0E5F5}" destId="{43DC175E-5EEB-41E9-8962-62B6599DD23A}" srcOrd="9" destOrd="0" presId="urn:microsoft.com/office/officeart/2008/layout/RadialCluster"/>
    <dgm:cxn modelId="{14C49EC7-9546-400D-A1AE-FC4039280FF7}" type="presParOf" srcId="{339725CA-531C-4F82-9D91-0D9B7FE0E5F5}" destId="{3042FA00-4ADB-42EC-A7EA-1376D56EAAA7}" srcOrd="10" destOrd="0" presId="urn:microsoft.com/office/officeart/2008/layout/RadialCluster"/>
    <dgm:cxn modelId="{A57FB2EF-7BF6-402E-AAC7-E7B724B1D0E3}" type="presParOf" srcId="{339725CA-531C-4F82-9D91-0D9B7FE0E5F5}" destId="{31CCBBE0-BDD1-47C0-B245-D396DBFBA931}" srcOrd="11" destOrd="0" presId="urn:microsoft.com/office/officeart/2008/layout/RadialCluster"/>
    <dgm:cxn modelId="{9ABFAF04-1873-40C7-BA95-C0E650324CD6}" type="presParOf" srcId="{339725CA-531C-4F82-9D91-0D9B7FE0E5F5}" destId="{BAFEF450-DAC5-41D2-8A1E-AC7CD8FE4668}" srcOrd="12" destOrd="0" presId="urn:microsoft.com/office/officeart/2008/layout/RadialCluster"/>
    <dgm:cxn modelId="{76CC5432-0BC9-4931-81A1-97AB3C154E83}" type="presParOf" srcId="{339725CA-531C-4F82-9D91-0D9B7FE0E5F5}" destId="{1FB6105A-38AA-4300-B723-E880C3077C25}" srcOrd="13" destOrd="0" presId="urn:microsoft.com/office/officeart/2008/layout/RadialCluster"/>
    <dgm:cxn modelId="{AE4BA78C-A6FD-44AE-A1B9-2890D19F4FF3}" type="presParOf" srcId="{339725CA-531C-4F82-9D91-0D9B7FE0E5F5}" destId="{6C4F0533-209D-4D9A-AC1E-B1ED4D9E6BB2}" srcOrd="14" destOrd="0" presId="urn:microsoft.com/office/officeart/2008/layout/Radial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226479-DCBC-4144-B0F9-CD8B7EDB1E07}" type="doc">
      <dgm:prSet loTypeId="urn:microsoft.com/office/officeart/2005/8/layout/cycle6" loCatId="cycle" qsTypeId="urn:microsoft.com/office/officeart/2005/8/quickstyle/simple1" qsCatId="simple" csTypeId="urn:microsoft.com/office/officeart/2005/8/colors/accent0_3" csCatId="mainScheme" phldr="1"/>
      <dgm:spPr/>
      <dgm:t>
        <a:bodyPr/>
        <a:lstStyle/>
        <a:p>
          <a:endParaRPr lang="en-GB"/>
        </a:p>
      </dgm:t>
    </dgm:pt>
    <dgm:pt modelId="{DB0020D7-9873-4A8C-87B9-51B896F93E1C}">
      <dgm:prSet phldrT="[Text]" custT="1"/>
      <dgm:spPr>
        <a:gradFill rotWithShape="0">
          <a:gsLst>
            <a:gs pos="0">
              <a:srgbClr val="20AAC7"/>
            </a:gs>
            <a:gs pos="100000">
              <a:srgbClr val="44B3AF"/>
            </a:gs>
          </a:gsLst>
          <a:lin ang="1200000" scaled="0"/>
        </a:gradFill>
      </dgm:spPr>
      <dgm:t>
        <a:bodyPr/>
        <a:lstStyle/>
        <a:p>
          <a:r>
            <a:rPr lang="en-US" sz="1800" dirty="0">
              <a:latin typeface="Helvetica" panose="020B0604020202020204" pitchFamily="34" charset="0"/>
              <a:cs typeface="Helvetica" panose="020B0604020202020204" pitchFamily="34" charset="0"/>
            </a:rPr>
            <a:t>Got the Meeting </a:t>
          </a:r>
          <a:endParaRPr lang="en-GB" sz="1800" dirty="0">
            <a:latin typeface="Helvetica" panose="020B0604020202020204" pitchFamily="34" charset="0"/>
            <a:cs typeface="Helvetica" panose="020B0604020202020204" pitchFamily="34" charset="0"/>
          </a:endParaRPr>
        </a:p>
      </dgm:t>
    </dgm:pt>
    <dgm:pt modelId="{75FA78C7-3C91-445A-9660-1276CB641D4C}" type="parTrans" cxnId="{816ED886-92AC-45E7-81C0-4F896EA7AEBA}">
      <dgm:prSet/>
      <dgm:spPr/>
      <dgm:t>
        <a:bodyPr/>
        <a:lstStyle/>
        <a:p>
          <a:endParaRPr lang="en-GB" sz="1800">
            <a:latin typeface="Helvetica" panose="020B0604020202020204" pitchFamily="34" charset="0"/>
            <a:cs typeface="Helvetica" panose="020B0604020202020204" pitchFamily="34" charset="0"/>
          </a:endParaRPr>
        </a:p>
      </dgm:t>
    </dgm:pt>
    <dgm:pt modelId="{90E48C99-5BE9-4376-9871-1A410CAD78DC}" type="sibTrans" cxnId="{816ED886-92AC-45E7-81C0-4F896EA7AEBA}">
      <dgm:prSet/>
      <dgm:spPr/>
      <dgm:t>
        <a:bodyPr/>
        <a:lstStyle/>
        <a:p>
          <a:endParaRPr lang="en-GB" sz="1800">
            <a:latin typeface="Helvetica" panose="020B0604020202020204" pitchFamily="34" charset="0"/>
            <a:cs typeface="Helvetica" panose="020B0604020202020204" pitchFamily="34" charset="0"/>
          </a:endParaRPr>
        </a:p>
      </dgm:t>
    </dgm:pt>
    <dgm:pt modelId="{9EDE3079-3C1A-42F1-989C-AB472F10AA34}">
      <dgm:prSet phldrT="[Text]" custT="1"/>
      <dgm:spPr>
        <a:gradFill rotWithShape="0">
          <a:gsLst>
            <a:gs pos="0">
              <a:srgbClr val="46B3AE"/>
            </a:gs>
            <a:gs pos="100000">
              <a:srgbClr val="61BA9B"/>
            </a:gs>
          </a:gsLst>
          <a:lin ang="1200000" scaled="0"/>
        </a:gradFill>
      </dgm:spPr>
      <dgm:t>
        <a:bodyPr/>
        <a:lstStyle/>
        <a:p>
          <a:r>
            <a:rPr lang="en-US" sz="1800" dirty="0">
              <a:latin typeface="Helvetica" panose="020B0604020202020204" pitchFamily="34" charset="0"/>
              <a:cs typeface="Helvetica" panose="020B0604020202020204" pitchFamily="34" charset="0"/>
            </a:rPr>
            <a:t>They’ve signed with a competitor</a:t>
          </a:r>
          <a:endParaRPr lang="en-GB" sz="1800" dirty="0">
            <a:latin typeface="Helvetica" panose="020B0604020202020204" pitchFamily="34" charset="0"/>
            <a:cs typeface="Helvetica" panose="020B0604020202020204" pitchFamily="34" charset="0"/>
          </a:endParaRPr>
        </a:p>
      </dgm:t>
    </dgm:pt>
    <dgm:pt modelId="{2D8D4007-456F-4692-8EDF-39C9908A94C4}" type="parTrans" cxnId="{C0A95B1E-386B-4334-A849-FF1D1DF42F76}">
      <dgm:prSet/>
      <dgm:spPr/>
      <dgm:t>
        <a:bodyPr/>
        <a:lstStyle/>
        <a:p>
          <a:endParaRPr lang="en-GB" sz="1800">
            <a:latin typeface="Helvetica" panose="020B0604020202020204" pitchFamily="34" charset="0"/>
            <a:cs typeface="Helvetica" panose="020B0604020202020204" pitchFamily="34" charset="0"/>
          </a:endParaRPr>
        </a:p>
      </dgm:t>
    </dgm:pt>
    <dgm:pt modelId="{0B3E57EC-B240-4E94-8DBA-5238CAF8CCA3}" type="sibTrans" cxnId="{C0A95B1E-386B-4334-A849-FF1D1DF42F76}">
      <dgm:prSet/>
      <dgm:spPr/>
      <dgm:t>
        <a:bodyPr/>
        <a:lstStyle/>
        <a:p>
          <a:endParaRPr lang="en-GB" sz="1800">
            <a:latin typeface="Helvetica" panose="020B0604020202020204" pitchFamily="34" charset="0"/>
            <a:cs typeface="Helvetica" panose="020B0604020202020204" pitchFamily="34" charset="0"/>
          </a:endParaRPr>
        </a:p>
      </dgm:t>
    </dgm:pt>
    <dgm:pt modelId="{98E3925B-724E-4AF1-85B1-B9AFB4A7A4CC}">
      <dgm:prSet phldrT="[Text]" custT="1"/>
      <dgm:spPr>
        <a:gradFill rotWithShape="0">
          <a:gsLst>
            <a:gs pos="0">
              <a:srgbClr val="46B3AE"/>
            </a:gs>
            <a:gs pos="100000">
              <a:srgbClr val="61BA9B"/>
            </a:gs>
          </a:gsLst>
          <a:lin ang="1200000" scaled="0"/>
        </a:gradFill>
      </dgm:spPr>
      <dgm:t>
        <a:bodyPr/>
        <a:lstStyle/>
        <a:p>
          <a:r>
            <a:rPr lang="en-US" sz="1800" dirty="0">
              <a:latin typeface="Helvetica" panose="020B0604020202020204" pitchFamily="34" charset="0"/>
              <a:cs typeface="Helvetica" panose="020B0604020202020204" pitchFamily="34" charset="0"/>
            </a:rPr>
            <a:t>Great Demo</a:t>
          </a:r>
          <a:endParaRPr lang="en-GB" sz="1800" dirty="0">
            <a:latin typeface="Helvetica" panose="020B0604020202020204" pitchFamily="34" charset="0"/>
            <a:cs typeface="Helvetica" panose="020B0604020202020204" pitchFamily="34" charset="0"/>
          </a:endParaRPr>
        </a:p>
      </dgm:t>
    </dgm:pt>
    <dgm:pt modelId="{99650AB0-9DF9-4CC9-BC36-F86FCA2CDCAE}" type="parTrans" cxnId="{19CE6513-8500-4810-B7DD-B050B9A5F0FC}">
      <dgm:prSet/>
      <dgm:spPr/>
      <dgm:t>
        <a:bodyPr/>
        <a:lstStyle/>
        <a:p>
          <a:endParaRPr lang="en-GB" sz="1800">
            <a:latin typeface="Helvetica" panose="020B0604020202020204" pitchFamily="34" charset="0"/>
            <a:cs typeface="Helvetica" panose="020B0604020202020204" pitchFamily="34" charset="0"/>
          </a:endParaRPr>
        </a:p>
      </dgm:t>
    </dgm:pt>
    <dgm:pt modelId="{0775A5AF-42F5-4100-8E99-34F5B17BB14B}" type="sibTrans" cxnId="{19CE6513-8500-4810-B7DD-B050B9A5F0FC}">
      <dgm:prSet/>
      <dgm:spPr/>
      <dgm:t>
        <a:bodyPr/>
        <a:lstStyle/>
        <a:p>
          <a:endParaRPr lang="en-GB" sz="1800">
            <a:latin typeface="Helvetica" panose="020B0604020202020204" pitchFamily="34" charset="0"/>
            <a:cs typeface="Helvetica" panose="020B0604020202020204" pitchFamily="34" charset="0"/>
          </a:endParaRPr>
        </a:p>
      </dgm:t>
    </dgm:pt>
    <dgm:pt modelId="{1FEEEC90-9BF2-401C-B27A-4D482B965B42}">
      <dgm:prSet phldrT="[Text]" custT="1"/>
      <dgm:spPr>
        <a:gradFill rotWithShape="0">
          <a:gsLst>
            <a:gs pos="0">
              <a:srgbClr val="3AB0B6"/>
            </a:gs>
            <a:gs pos="100000">
              <a:srgbClr val="5AB8A0"/>
            </a:gs>
          </a:gsLst>
          <a:lin ang="1200000" scaled="0"/>
        </a:gradFill>
      </dgm:spPr>
      <dgm:t>
        <a:bodyPr/>
        <a:lstStyle/>
        <a:p>
          <a:r>
            <a:rPr lang="en-US" sz="1800" dirty="0">
              <a:latin typeface="Helvetica" panose="020B0604020202020204" pitchFamily="34" charset="0"/>
              <a:cs typeface="Helvetica" panose="020B0604020202020204" pitchFamily="34" charset="0"/>
            </a:rPr>
            <a:t>They LOVE it </a:t>
          </a:r>
          <a:endParaRPr lang="en-GB" sz="1800" dirty="0">
            <a:latin typeface="Helvetica" panose="020B0604020202020204" pitchFamily="34" charset="0"/>
            <a:cs typeface="Helvetica" panose="020B0604020202020204" pitchFamily="34" charset="0"/>
          </a:endParaRPr>
        </a:p>
      </dgm:t>
    </dgm:pt>
    <dgm:pt modelId="{EEE4990B-A085-4B6D-B66E-1AD31687FC72}" type="parTrans" cxnId="{2ADCF5B5-A47E-4A3A-A59C-3C68E2B69AC7}">
      <dgm:prSet/>
      <dgm:spPr/>
      <dgm:t>
        <a:bodyPr/>
        <a:lstStyle/>
        <a:p>
          <a:endParaRPr lang="en-GB" sz="1800">
            <a:latin typeface="Helvetica" panose="020B0604020202020204" pitchFamily="34" charset="0"/>
            <a:cs typeface="Helvetica" panose="020B0604020202020204" pitchFamily="34" charset="0"/>
          </a:endParaRPr>
        </a:p>
      </dgm:t>
    </dgm:pt>
    <dgm:pt modelId="{C011AFF3-E61B-419D-9339-2BAA5892377B}" type="sibTrans" cxnId="{2ADCF5B5-A47E-4A3A-A59C-3C68E2B69AC7}">
      <dgm:prSet/>
      <dgm:spPr/>
      <dgm:t>
        <a:bodyPr/>
        <a:lstStyle/>
        <a:p>
          <a:endParaRPr lang="en-GB" sz="1800">
            <a:latin typeface="Helvetica" panose="020B0604020202020204" pitchFamily="34" charset="0"/>
            <a:cs typeface="Helvetica" panose="020B0604020202020204" pitchFamily="34" charset="0"/>
          </a:endParaRPr>
        </a:p>
      </dgm:t>
    </dgm:pt>
    <dgm:pt modelId="{F6B7D6BB-E8CE-4BE8-BB4E-78FAAD98122D}">
      <dgm:prSet phldrT="[Text]" custT="1"/>
      <dgm:spPr>
        <a:gradFill rotWithShape="0">
          <a:gsLst>
            <a:gs pos="0">
              <a:srgbClr val="0CA5D5"/>
            </a:gs>
            <a:gs pos="100000">
              <a:srgbClr val="2DADBF"/>
            </a:gs>
          </a:gsLst>
          <a:lin ang="1200000" scaled="0"/>
        </a:gradFill>
      </dgm:spPr>
      <dgm:t>
        <a:bodyPr/>
        <a:lstStyle/>
        <a:p>
          <a:r>
            <a:rPr lang="en-US" sz="1800" dirty="0">
              <a:latin typeface="Helvetica" panose="020B0604020202020204" pitchFamily="34" charset="0"/>
              <a:cs typeface="Helvetica" panose="020B0604020202020204" pitchFamily="34" charset="0"/>
            </a:rPr>
            <a:t>We’ve got a bug!</a:t>
          </a:r>
          <a:endParaRPr lang="en-GB" sz="1800" dirty="0">
            <a:latin typeface="Helvetica" panose="020B0604020202020204" pitchFamily="34" charset="0"/>
            <a:cs typeface="Helvetica" panose="020B0604020202020204" pitchFamily="34" charset="0"/>
          </a:endParaRPr>
        </a:p>
      </dgm:t>
    </dgm:pt>
    <dgm:pt modelId="{A383A0C4-6C4B-47F6-A831-472C6B38CA2B}" type="parTrans" cxnId="{601300CA-7890-47CD-87B7-B52BB90D61D0}">
      <dgm:prSet/>
      <dgm:spPr/>
      <dgm:t>
        <a:bodyPr/>
        <a:lstStyle/>
        <a:p>
          <a:endParaRPr lang="en-GB" sz="1800">
            <a:latin typeface="Helvetica" panose="020B0604020202020204" pitchFamily="34" charset="0"/>
            <a:cs typeface="Helvetica" panose="020B0604020202020204" pitchFamily="34" charset="0"/>
          </a:endParaRPr>
        </a:p>
      </dgm:t>
    </dgm:pt>
    <dgm:pt modelId="{3E5CDF8A-D8E1-4EE5-A552-70D706927B3E}" type="sibTrans" cxnId="{601300CA-7890-47CD-87B7-B52BB90D61D0}">
      <dgm:prSet/>
      <dgm:spPr/>
      <dgm:t>
        <a:bodyPr/>
        <a:lstStyle/>
        <a:p>
          <a:endParaRPr lang="en-GB" sz="1800">
            <a:latin typeface="Helvetica" panose="020B0604020202020204" pitchFamily="34" charset="0"/>
            <a:cs typeface="Helvetica" panose="020B0604020202020204" pitchFamily="34" charset="0"/>
          </a:endParaRPr>
        </a:p>
      </dgm:t>
    </dgm:pt>
    <dgm:pt modelId="{729D8776-F898-4ED3-8FBE-8DF7F73B3670}">
      <dgm:prSet phldrT="[Text]" custT="1"/>
      <dgm:spPr>
        <a:gradFill rotWithShape="0">
          <a:gsLst>
            <a:gs pos="0">
              <a:srgbClr val="03A2DB"/>
            </a:gs>
            <a:gs pos="100000">
              <a:srgbClr val="19A8CD"/>
            </a:gs>
          </a:gsLst>
          <a:lin ang="3600000" scaled="0"/>
        </a:gradFill>
      </dgm:spPr>
      <dgm:t>
        <a:bodyPr/>
        <a:lstStyle/>
        <a:p>
          <a:r>
            <a:rPr lang="en-US" sz="1800" dirty="0">
              <a:latin typeface="Helvetica" panose="020B0604020202020204" pitchFamily="34" charset="0"/>
              <a:cs typeface="Helvetica" panose="020B0604020202020204" pitchFamily="34" charset="0"/>
            </a:rPr>
            <a:t>SALE</a:t>
          </a:r>
          <a:endParaRPr lang="en-GB" sz="1800" dirty="0">
            <a:latin typeface="Helvetica" panose="020B0604020202020204" pitchFamily="34" charset="0"/>
            <a:cs typeface="Helvetica" panose="020B0604020202020204" pitchFamily="34" charset="0"/>
          </a:endParaRPr>
        </a:p>
      </dgm:t>
    </dgm:pt>
    <dgm:pt modelId="{18D013BA-18AF-4937-A432-AF7275F41322}" type="parTrans" cxnId="{3C33491B-175B-4FDA-A1B9-1DDBA5B39584}">
      <dgm:prSet/>
      <dgm:spPr/>
      <dgm:t>
        <a:bodyPr/>
        <a:lstStyle/>
        <a:p>
          <a:endParaRPr lang="en-GB" sz="1800">
            <a:latin typeface="Helvetica" panose="020B0604020202020204" pitchFamily="34" charset="0"/>
            <a:cs typeface="Helvetica" panose="020B0604020202020204" pitchFamily="34" charset="0"/>
          </a:endParaRPr>
        </a:p>
      </dgm:t>
    </dgm:pt>
    <dgm:pt modelId="{7CD629C3-4C39-4C88-843C-4207E86B4A5C}" type="sibTrans" cxnId="{3C33491B-175B-4FDA-A1B9-1DDBA5B39584}">
      <dgm:prSet/>
      <dgm:spPr/>
      <dgm:t>
        <a:bodyPr/>
        <a:lstStyle/>
        <a:p>
          <a:endParaRPr lang="en-GB" sz="1800">
            <a:latin typeface="Helvetica" panose="020B0604020202020204" pitchFamily="34" charset="0"/>
            <a:cs typeface="Helvetica" panose="020B0604020202020204" pitchFamily="34" charset="0"/>
          </a:endParaRPr>
        </a:p>
      </dgm:t>
    </dgm:pt>
    <dgm:pt modelId="{2F032223-4815-45C9-B840-6FF0180452C9}">
      <dgm:prSet phldrT="[Text]" custT="1"/>
      <dgm:spPr>
        <a:gradFill rotWithShape="0">
          <a:gsLst>
            <a:gs pos="0">
              <a:srgbClr val="03A2DB"/>
            </a:gs>
            <a:gs pos="51300">
              <a:srgbClr val="11A6D1"/>
            </a:gs>
            <a:gs pos="100000">
              <a:srgbClr val="1FA9C8"/>
            </a:gs>
          </a:gsLst>
          <a:lin ang="1200000" scaled="0"/>
        </a:gradFill>
      </dgm:spPr>
      <dgm:t>
        <a:bodyPr/>
        <a:lstStyle/>
        <a:p>
          <a:r>
            <a:rPr lang="en-US" sz="1800" dirty="0">
              <a:latin typeface="Helvetica" panose="020B0604020202020204" pitchFamily="34" charset="0"/>
              <a:cs typeface="Helvetica" panose="020B0604020202020204" pitchFamily="34" charset="0"/>
            </a:rPr>
            <a:t>Lost the deal</a:t>
          </a:r>
          <a:endParaRPr lang="en-GB" sz="1800" dirty="0">
            <a:latin typeface="Helvetica" panose="020B0604020202020204" pitchFamily="34" charset="0"/>
            <a:cs typeface="Helvetica" panose="020B0604020202020204" pitchFamily="34" charset="0"/>
          </a:endParaRPr>
        </a:p>
      </dgm:t>
    </dgm:pt>
    <dgm:pt modelId="{FF124B3A-2DBB-434D-BA0C-842F544AA526}" type="parTrans" cxnId="{54918355-371D-4F0B-B380-19AD5DD554A3}">
      <dgm:prSet/>
      <dgm:spPr/>
      <dgm:t>
        <a:bodyPr/>
        <a:lstStyle/>
        <a:p>
          <a:endParaRPr lang="en-GB" sz="1800">
            <a:latin typeface="Helvetica" panose="020B0604020202020204" pitchFamily="34" charset="0"/>
            <a:cs typeface="Helvetica" panose="020B0604020202020204" pitchFamily="34" charset="0"/>
          </a:endParaRPr>
        </a:p>
      </dgm:t>
    </dgm:pt>
    <dgm:pt modelId="{0994023C-446B-40EC-8E40-2FAB3090F34A}" type="sibTrans" cxnId="{54918355-371D-4F0B-B380-19AD5DD554A3}">
      <dgm:prSet/>
      <dgm:spPr/>
      <dgm:t>
        <a:bodyPr/>
        <a:lstStyle/>
        <a:p>
          <a:endParaRPr lang="en-GB" sz="1800">
            <a:latin typeface="Helvetica" panose="020B0604020202020204" pitchFamily="34" charset="0"/>
            <a:cs typeface="Helvetica" panose="020B0604020202020204" pitchFamily="34" charset="0"/>
          </a:endParaRPr>
        </a:p>
      </dgm:t>
    </dgm:pt>
    <dgm:pt modelId="{2F6B757F-B8EC-463B-9475-B9EAB4075FDC}" type="pres">
      <dgm:prSet presAssocID="{C3226479-DCBC-4144-B0F9-CD8B7EDB1E07}" presName="cycle" presStyleCnt="0">
        <dgm:presLayoutVars>
          <dgm:dir/>
          <dgm:resizeHandles val="exact"/>
        </dgm:presLayoutVars>
      </dgm:prSet>
      <dgm:spPr/>
    </dgm:pt>
    <dgm:pt modelId="{BAB1B724-550C-4ABD-B4EE-A9732B52178A}" type="pres">
      <dgm:prSet presAssocID="{DB0020D7-9873-4A8C-87B9-51B896F93E1C}" presName="node" presStyleLbl="node1" presStyleIdx="0" presStyleCnt="7" custScaleX="137886" custScaleY="128212">
        <dgm:presLayoutVars>
          <dgm:bulletEnabled val="1"/>
        </dgm:presLayoutVars>
      </dgm:prSet>
      <dgm:spPr/>
    </dgm:pt>
    <dgm:pt modelId="{AC2839AA-1C3F-4E8D-AE59-65FDD885DC7E}" type="pres">
      <dgm:prSet presAssocID="{DB0020D7-9873-4A8C-87B9-51B896F93E1C}" presName="spNode" presStyleCnt="0"/>
      <dgm:spPr/>
    </dgm:pt>
    <dgm:pt modelId="{CD2C1676-32DD-49DB-837F-6AD11D5F27F1}" type="pres">
      <dgm:prSet presAssocID="{90E48C99-5BE9-4376-9871-1A410CAD78DC}" presName="sibTrans" presStyleLbl="sibTrans1D1" presStyleIdx="0" presStyleCnt="7"/>
      <dgm:spPr/>
    </dgm:pt>
    <dgm:pt modelId="{68E45667-154E-42F0-B7A7-71CDF2E7E4C7}" type="pres">
      <dgm:prSet presAssocID="{9EDE3079-3C1A-42F1-989C-AB472F10AA34}" presName="node" presStyleLbl="node1" presStyleIdx="1" presStyleCnt="7" custScaleX="137886" custScaleY="128212" custRadScaleRad="100958" custRadScaleInc="27305">
        <dgm:presLayoutVars>
          <dgm:bulletEnabled val="1"/>
        </dgm:presLayoutVars>
      </dgm:prSet>
      <dgm:spPr/>
    </dgm:pt>
    <dgm:pt modelId="{CC515E8D-083E-40D2-9658-29B14F657912}" type="pres">
      <dgm:prSet presAssocID="{9EDE3079-3C1A-42F1-989C-AB472F10AA34}" presName="spNode" presStyleCnt="0"/>
      <dgm:spPr/>
    </dgm:pt>
    <dgm:pt modelId="{43B743E7-6896-46DA-99AC-5F11E4028D1A}" type="pres">
      <dgm:prSet presAssocID="{0B3E57EC-B240-4E94-8DBA-5238CAF8CCA3}" presName="sibTrans" presStyleLbl="sibTrans1D1" presStyleIdx="1" presStyleCnt="7"/>
      <dgm:spPr/>
    </dgm:pt>
    <dgm:pt modelId="{F0358354-8401-42F7-AE92-5585CBD82EF0}" type="pres">
      <dgm:prSet presAssocID="{98E3925B-724E-4AF1-85B1-B9AFB4A7A4CC}" presName="node" presStyleLbl="node1" presStyleIdx="2" presStyleCnt="7" custScaleX="137886" custScaleY="128212" custRadScaleRad="97755" custRadScaleInc="-28344">
        <dgm:presLayoutVars>
          <dgm:bulletEnabled val="1"/>
        </dgm:presLayoutVars>
      </dgm:prSet>
      <dgm:spPr/>
    </dgm:pt>
    <dgm:pt modelId="{B6FDCE9E-EF34-48ED-9CA5-DB7F7759F4DD}" type="pres">
      <dgm:prSet presAssocID="{98E3925B-724E-4AF1-85B1-B9AFB4A7A4CC}" presName="spNode" presStyleCnt="0"/>
      <dgm:spPr/>
    </dgm:pt>
    <dgm:pt modelId="{913FA1B5-12AC-4416-846B-2D8D3525956B}" type="pres">
      <dgm:prSet presAssocID="{0775A5AF-42F5-4100-8E99-34F5B17BB14B}" presName="sibTrans" presStyleLbl="sibTrans1D1" presStyleIdx="2" presStyleCnt="7"/>
      <dgm:spPr/>
    </dgm:pt>
    <dgm:pt modelId="{AA66E21F-1430-40DD-BEAD-31A1DB98E3C2}" type="pres">
      <dgm:prSet presAssocID="{1FEEEC90-9BF2-401C-B27A-4D482B965B42}" presName="node" presStyleLbl="node1" presStyleIdx="3" presStyleCnt="7" custScaleX="137886" custScaleY="128212" custRadScaleRad="96533" custRadScaleInc="-60654">
        <dgm:presLayoutVars>
          <dgm:bulletEnabled val="1"/>
        </dgm:presLayoutVars>
      </dgm:prSet>
      <dgm:spPr/>
    </dgm:pt>
    <dgm:pt modelId="{10D6DCF8-83A2-46D9-B7E3-30282B45E7E9}" type="pres">
      <dgm:prSet presAssocID="{1FEEEC90-9BF2-401C-B27A-4D482B965B42}" presName="spNode" presStyleCnt="0"/>
      <dgm:spPr/>
    </dgm:pt>
    <dgm:pt modelId="{4B92FAF9-3611-4F93-9828-6C911D46B880}" type="pres">
      <dgm:prSet presAssocID="{C011AFF3-E61B-419D-9339-2BAA5892377B}" presName="sibTrans" presStyleLbl="sibTrans1D1" presStyleIdx="3" presStyleCnt="7"/>
      <dgm:spPr/>
    </dgm:pt>
    <dgm:pt modelId="{19378F4D-B60C-4711-BA09-621A5F03F53E}" type="pres">
      <dgm:prSet presAssocID="{F6B7D6BB-E8CE-4BE8-BB4E-78FAAD98122D}" presName="node" presStyleLbl="node1" presStyleIdx="4" presStyleCnt="7" custScaleX="137886" custScaleY="128212" custRadScaleRad="96083" custRadScaleInc="39724">
        <dgm:presLayoutVars>
          <dgm:bulletEnabled val="1"/>
        </dgm:presLayoutVars>
      </dgm:prSet>
      <dgm:spPr/>
    </dgm:pt>
    <dgm:pt modelId="{D0E2DBD9-9111-4A4D-A437-9B635BC423C4}" type="pres">
      <dgm:prSet presAssocID="{F6B7D6BB-E8CE-4BE8-BB4E-78FAAD98122D}" presName="spNode" presStyleCnt="0"/>
      <dgm:spPr/>
    </dgm:pt>
    <dgm:pt modelId="{89A52285-A896-4311-BA6B-E748ACAB6C8E}" type="pres">
      <dgm:prSet presAssocID="{3E5CDF8A-D8E1-4EE5-A552-70D706927B3E}" presName="sibTrans" presStyleLbl="sibTrans1D1" presStyleIdx="4" presStyleCnt="7"/>
      <dgm:spPr/>
    </dgm:pt>
    <dgm:pt modelId="{1F658EA0-7DCE-4B9A-94D0-3F7781513BDF}" type="pres">
      <dgm:prSet presAssocID="{729D8776-F898-4ED3-8FBE-8DF7F73B3670}" presName="node" presStyleLbl="node1" presStyleIdx="5" presStyleCnt="7" custScaleX="137886" custScaleY="128212" custRadScaleRad="98196" custRadScaleInc="24093">
        <dgm:presLayoutVars>
          <dgm:bulletEnabled val="1"/>
        </dgm:presLayoutVars>
      </dgm:prSet>
      <dgm:spPr/>
    </dgm:pt>
    <dgm:pt modelId="{3D9927E3-927E-4AC4-BA93-AA32C15EFDE5}" type="pres">
      <dgm:prSet presAssocID="{729D8776-F898-4ED3-8FBE-8DF7F73B3670}" presName="spNode" presStyleCnt="0"/>
      <dgm:spPr/>
    </dgm:pt>
    <dgm:pt modelId="{A066338E-7E0C-4682-A94F-77A93349B52C}" type="pres">
      <dgm:prSet presAssocID="{7CD629C3-4C39-4C88-843C-4207E86B4A5C}" presName="sibTrans" presStyleLbl="sibTrans1D1" presStyleIdx="5" presStyleCnt="7"/>
      <dgm:spPr/>
    </dgm:pt>
    <dgm:pt modelId="{715B4E58-9234-48C1-A706-9B380AAA1422}" type="pres">
      <dgm:prSet presAssocID="{2F032223-4815-45C9-B840-6FF0180452C9}" presName="node" presStyleLbl="node1" presStyleIdx="6" presStyleCnt="7" custScaleX="137886" custScaleY="128212" custRadScaleRad="98682" custRadScaleInc="-25656">
        <dgm:presLayoutVars>
          <dgm:bulletEnabled val="1"/>
        </dgm:presLayoutVars>
      </dgm:prSet>
      <dgm:spPr/>
    </dgm:pt>
    <dgm:pt modelId="{9517ACC0-F344-45AE-A04C-5C67F6DC2FA1}" type="pres">
      <dgm:prSet presAssocID="{2F032223-4815-45C9-B840-6FF0180452C9}" presName="spNode" presStyleCnt="0"/>
      <dgm:spPr/>
    </dgm:pt>
    <dgm:pt modelId="{6F28FE2A-582F-404C-9A43-652BDBFD57FA}" type="pres">
      <dgm:prSet presAssocID="{0994023C-446B-40EC-8E40-2FAB3090F34A}" presName="sibTrans" presStyleLbl="sibTrans1D1" presStyleIdx="6" presStyleCnt="7"/>
      <dgm:spPr/>
    </dgm:pt>
  </dgm:ptLst>
  <dgm:cxnLst>
    <dgm:cxn modelId="{19CE6513-8500-4810-B7DD-B050B9A5F0FC}" srcId="{C3226479-DCBC-4144-B0F9-CD8B7EDB1E07}" destId="{98E3925B-724E-4AF1-85B1-B9AFB4A7A4CC}" srcOrd="2" destOrd="0" parTransId="{99650AB0-9DF9-4CC9-BC36-F86FCA2CDCAE}" sibTransId="{0775A5AF-42F5-4100-8E99-34F5B17BB14B}"/>
    <dgm:cxn modelId="{3C33491B-175B-4FDA-A1B9-1DDBA5B39584}" srcId="{C3226479-DCBC-4144-B0F9-CD8B7EDB1E07}" destId="{729D8776-F898-4ED3-8FBE-8DF7F73B3670}" srcOrd="5" destOrd="0" parTransId="{18D013BA-18AF-4937-A432-AF7275F41322}" sibTransId="{7CD629C3-4C39-4C88-843C-4207E86B4A5C}"/>
    <dgm:cxn modelId="{C0A95B1E-386B-4334-A849-FF1D1DF42F76}" srcId="{C3226479-DCBC-4144-B0F9-CD8B7EDB1E07}" destId="{9EDE3079-3C1A-42F1-989C-AB472F10AA34}" srcOrd="1" destOrd="0" parTransId="{2D8D4007-456F-4692-8EDF-39C9908A94C4}" sibTransId="{0B3E57EC-B240-4E94-8DBA-5238CAF8CCA3}"/>
    <dgm:cxn modelId="{F1902623-AC62-45BD-B49E-AE98FAF76DD3}" type="presOf" srcId="{0775A5AF-42F5-4100-8E99-34F5B17BB14B}" destId="{913FA1B5-12AC-4416-846B-2D8D3525956B}" srcOrd="0" destOrd="0" presId="urn:microsoft.com/office/officeart/2005/8/layout/cycle6"/>
    <dgm:cxn modelId="{767ED63E-8E8F-442D-85B4-9F55D46518DC}" type="presOf" srcId="{2F032223-4815-45C9-B840-6FF0180452C9}" destId="{715B4E58-9234-48C1-A706-9B380AAA1422}" srcOrd="0" destOrd="0" presId="urn:microsoft.com/office/officeart/2005/8/layout/cycle6"/>
    <dgm:cxn modelId="{CEDD003F-8D0C-42F1-A92B-131E36940BBA}" type="presOf" srcId="{1FEEEC90-9BF2-401C-B27A-4D482B965B42}" destId="{AA66E21F-1430-40DD-BEAD-31A1DB98E3C2}" srcOrd="0" destOrd="0" presId="urn:microsoft.com/office/officeart/2005/8/layout/cycle6"/>
    <dgm:cxn modelId="{406BEF54-F227-4E19-89ED-4B59B919F349}" type="presOf" srcId="{9EDE3079-3C1A-42F1-989C-AB472F10AA34}" destId="{68E45667-154E-42F0-B7A7-71CDF2E7E4C7}" srcOrd="0" destOrd="0" presId="urn:microsoft.com/office/officeart/2005/8/layout/cycle6"/>
    <dgm:cxn modelId="{54918355-371D-4F0B-B380-19AD5DD554A3}" srcId="{C3226479-DCBC-4144-B0F9-CD8B7EDB1E07}" destId="{2F032223-4815-45C9-B840-6FF0180452C9}" srcOrd="6" destOrd="0" parTransId="{FF124B3A-2DBB-434D-BA0C-842F544AA526}" sibTransId="{0994023C-446B-40EC-8E40-2FAB3090F34A}"/>
    <dgm:cxn modelId="{7DB8A557-7970-43E7-B829-4D94B43DB618}" type="presOf" srcId="{98E3925B-724E-4AF1-85B1-B9AFB4A7A4CC}" destId="{F0358354-8401-42F7-AE92-5585CBD82EF0}" srcOrd="0" destOrd="0" presId="urn:microsoft.com/office/officeart/2005/8/layout/cycle6"/>
    <dgm:cxn modelId="{0EC4C865-714B-4DAF-84B5-C13C05E3747A}" type="presOf" srcId="{90E48C99-5BE9-4376-9871-1A410CAD78DC}" destId="{CD2C1676-32DD-49DB-837F-6AD11D5F27F1}" srcOrd="0" destOrd="0" presId="urn:microsoft.com/office/officeart/2005/8/layout/cycle6"/>
    <dgm:cxn modelId="{8FEC6769-05A3-406B-8A6A-72376BE093B6}" type="presOf" srcId="{DB0020D7-9873-4A8C-87B9-51B896F93E1C}" destId="{BAB1B724-550C-4ABD-B4EE-A9732B52178A}" srcOrd="0" destOrd="0" presId="urn:microsoft.com/office/officeart/2005/8/layout/cycle6"/>
    <dgm:cxn modelId="{7083266F-24BA-462A-BDCB-ACB5F6CA70B9}" type="presOf" srcId="{3E5CDF8A-D8E1-4EE5-A552-70D706927B3E}" destId="{89A52285-A896-4311-BA6B-E748ACAB6C8E}" srcOrd="0" destOrd="0" presId="urn:microsoft.com/office/officeart/2005/8/layout/cycle6"/>
    <dgm:cxn modelId="{60650874-58A7-4E2E-86C0-B11306B154A8}" type="presOf" srcId="{0B3E57EC-B240-4E94-8DBA-5238CAF8CCA3}" destId="{43B743E7-6896-46DA-99AC-5F11E4028D1A}" srcOrd="0" destOrd="0" presId="urn:microsoft.com/office/officeart/2005/8/layout/cycle6"/>
    <dgm:cxn modelId="{816ED886-92AC-45E7-81C0-4F896EA7AEBA}" srcId="{C3226479-DCBC-4144-B0F9-CD8B7EDB1E07}" destId="{DB0020D7-9873-4A8C-87B9-51B896F93E1C}" srcOrd="0" destOrd="0" parTransId="{75FA78C7-3C91-445A-9660-1276CB641D4C}" sibTransId="{90E48C99-5BE9-4376-9871-1A410CAD78DC}"/>
    <dgm:cxn modelId="{2ADCF5B5-A47E-4A3A-A59C-3C68E2B69AC7}" srcId="{C3226479-DCBC-4144-B0F9-CD8B7EDB1E07}" destId="{1FEEEC90-9BF2-401C-B27A-4D482B965B42}" srcOrd="3" destOrd="0" parTransId="{EEE4990B-A085-4B6D-B66E-1AD31687FC72}" sibTransId="{C011AFF3-E61B-419D-9339-2BAA5892377B}"/>
    <dgm:cxn modelId="{601300CA-7890-47CD-87B7-B52BB90D61D0}" srcId="{C3226479-DCBC-4144-B0F9-CD8B7EDB1E07}" destId="{F6B7D6BB-E8CE-4BE8-BB4E-78FAAD98122D}" srcOrd="4" destOrd="0" parTransId="{A383A0C4-6C4B-47F6-A831-472C6B38CA2B}" sibTransId="{3E5CDF8A-D8E1-4EE5-A552-70D706927B3E}"/>
    <dgm:cxn modelId="{FCAD21CB-C2BD-42EF-AB3F-266473F918CE}" type="presOf" srcId="{729D8776-F898-4ED3-8FBE-8DF7F73B3670}" destId="{1F658EA0-7DCE-4B9A-94D0-3F7781513BDF}" srcOrd="0" destOrd="0" presId="urn:microsoft.com/office/officeart/2005/8/layout/cycle6"/>
    <dgm:cxn modelId="{455827D8-6B86-473E-B0E7-67C226BCECEE}" type="presOf" srcId="{C011AFF3-E61B-419D-9339-2BAA5892377B}" destId="{4B92FAF9-3611-4F93-9828-6C911D46B880}" srcOrd="0" destOrd="0" presId="urn:microsoft.com/office/officeart/2005/8/layout/cycle6"/>
    <dgm:cxn modelId="{E03C78DE-3A18-4649-AAE4-7D6034EB4DF9}" type="presOf" srcId="{7CD629C3-4C39-4C88-843C-4207E86B4A5C}" destId="{A066338E-7E0C-4682-A94F-77A93349B52C}" srcOrd="0" destOrd="0" presId="urn:microsoft.com/office/officeart/2005/8/layout/cycle6"/>
    <dgm:cxn modelId="{39F402EB-CDCC-46FD-9FB7-4DF513A7B5C6}" type="presOf" srcId="{F6B7D6BB-E8CE-4BE8-BB4E-78FAAD98122D}" destId="{19378F4D-B60C-4711-BA09-621A5F03F53E}" srcOrd="0" destOrd="0" presId="urn:microsoft.com/office/officeart/2005/8/layout/cycle6"/>
    <dgm:cxn modelId="{5DA875FA-14E3-4175-AC8C-0D83F90803EF}" type="presOf" srcId="{0994023C-446B-40EC-8E40-2FAB3090F34A}" destId="{6F28FE2A-582F-404C-9A43-652BDBFD57FA}" srcOrd="0" destOrd="0" presId="urn:microsoft.com/office/officeart/2005/8/layout/cycle6"/>
    <dgm:cxn modelId="{FC117EFF-9359-44BB-86F9-771EB180B545}" type="presOf" srcId="{C3226479-DCBC-4144-B0F9-CD8B7EDB1E07}" destId="{2F6B757F-B8EC-463B-9475-B9EAB4075FDC}" srcOrd="0" destOrd="0" presId="urn:microsoft.com/office/officeart/2005/8/layout/cycle6"/>
    <dgm:cxn modelId="{00F03B01-AE5B-4630-AABA-9791A524D9B1}" type="presParOf" srcId="{2F6B757F-B8EC-463B-9475-B9EAB4075FDC}" destId="{BAB1B724-550C-4ABD-B4EE-A9732B52178A}" srcOrd="0" destOrd="0" presId="urn:microsoft.com/office/officeart/2005/8/layout/cycle6"/>
    <dgm:cxn modelId="{B0DF95B1-443F-477D-A118-D299B9D8CB97}" type="presParOf" srcId="{2F6B757F-B8EC-463B-9475-B9EAB4075FDC}" destId="{AC2839AA-1C3F-4E8D-AE59-65FDD885DC7E}" srcOrd="1" destOrd="0" presId="urn:microsoft.com/office/officeart/2005/8/layout/cycle6"/>
    <dgm:cxn modelId="{5EABCB90-20A9-4BC9-8156-8869E503D4A4}" type="presParOf" srcId="{2F6B757F-B8EC-463B-9475-B9EAB4075FDC}" destId="{CD2C1676-32DD-49DB-837F-6AD11D5F27F1}" srcOrd="2" destOrd="0" presId="urn:microsoft.com/office/officeart/2005/8/layout/cycle6"/>
    <dgm:cxn modelId="{4D952B33-0CFA-4C1F-80D1-97E0728E86F3}" type="presParOf" srcId="{2F6B757F-B8EC-463B-9475-B9EAB4075FDC}" destId="{68E45667-154E-42F0-B7A7-71CDF2E7E4C7}" srcOrd="3" destOrd="0" presId="urn:microsoft.com/office/officeart/2005/8/layout/cycle6"/>
    <dgm:cxn modelId="{4A5F3D77-0666-4333-8192-764907A60027}" type="presParOf" srcId="{2F6B757F-B8EC-463B-9475-B9EAB4075FDC}" destId="{CC515E8D-083E-40D2-9658-29B14F657912}" srcOrd="4" destOrd="0" presId="urn:microsoft.com/office/officeart/2005/8/layout/cycle6"/>
    <dgm:cxn modelId="{93148A3B-8240-4B92-940E-5D1A524FBF06}" type="presParOf" srcId="{2F6B757F-B8EC-463B-9475-B9EAB4075FDC}" destId="{43B743E7-6896-46DA-99AC-5F11E4028D1A}" srcOrd="5" destOrd="0" presId="urn:microsoft.com/office/officeart/2005/8/layout/cycle6"/>
    <dgm:cxn modelId="{C4164BD4-996F-4313-9879-6F5C86ED2955}" type="presParOf" srcId="{2F6B757F-B8EC-463B-9475-B9EAB4075FDC}" destId="{F0358354-8401-42F7-AE92-5585CBD82EF0}" srcOrd="6" destOrd="0" presId="urn:microsoft.com/office/officeart/2005/8/layout/cycle6"/>
    <dgm:cxn modelId="{95695F29-77EC-4F5A-A221-6CEF1FEDC50C}" type="presParOf" srcId="{2F6B757F-B8EC-463B-9475-B9EAB4075FDC}" destId="{B6FDCE9E-EF34-48ED-9CA5-DB7F7759F4DD}" srcOrd="7" destOrd="0" presId="urn:microsoft.com/office/officeart/2005/8/layout/cycle6"/>
    <dgm:cxn modelId="{D3D5443D-9169-45FB-869F-DD15C2921C56}" type="presParOf" srcId="{2F6B757F-B8EC-463B-9475-B9EAB4075FDC}" destId="{913FA1B5-12AC-4416-846B-2D8D3525956B}" srcOrd="8" destOrd="0" presId="urn:microsoft.com/office/officeart/2005/8/layout/cycle6"/>
    <dgm:cxn modelId="{3C11E6B7-2932-489F-BADC-151C75E22F5E}" type="presParOf" srcId="{2F6B757F-B8EC-463B-9475-B9EAB4075FDC}" destId="{AA66E21F-1430-40DD-BEAD-31A1DB98E3C2}" srcOrd="9" destOrd="0" presId="urn:microsoft.com/office/officeart/2005/8/layout/cycle6"/>
    <dgm:cxn modelId="{AFE3C41D-9D83-4FC6-842D-B0C4854D0A4E}" type="presParOf" srcId="{2F6B757F-B8EC-463B-9475-B9EAB4075FDC}" destId="{10D6DCF8-83A2-46D9-B7E3-30282B45E7E9}" srcOrd="10" destOrd="0" presId="urn:microsoft.com/office/officeart/2005/8/layout/cycle6"/>
    <dgm:cxn modelId="{34E1CC3C-342A-43B6-AE4C-E66B182BAF48}" type="presParOf" srcId="{2F6B757F-B8EC-463B-9475-B9EAB4075FDC}" destId="{4B92FAF9-3611-4F93-9828-6C911D46B880}" srcOrd="11" destOrd="0" presId="urn:microsoft.com/office/officeart/2005/8/layout/cycle6"/>
    <dgm:cxn modelId="{3CDA91E3-0494-4DD1-AA4E-01D18F5F02AE}" type="presParOf" srcId="{2F6B757F-B8EC-463B-9475-B9EAB4075FDC}" destId="{19378F4D-B60C-4711-BA09-621A5F03F53E}" srcOrd="12" destOrd="0" presId="urn:microsoft.com/office/officeart/2005/8/layout/cycle6"/>
    <dgm:cxn modelId="{0410D820-83E2-4368-9575-D62CB41EA958}" type="presParOf" srcId="{2F6B757F-B8EC-463B-9475-B9EAB4075FDC}" destId="{D0E2DBD9-9111-4A4D-A437-9B635BC423C4}" srcOrd="13" destOrd="0" presId="urn:microsoft.com/office/officeart/2005/8/layout/cycle6"/>
    <dgm:cxn modelId="{4F9741A8-0AE6-4A2B-B343-222AFFEE91F0}" type="presParOf" srcId="{2F6B757F-B8EC-463B-9475-B9EAB4075FDC}" destId="{89A52285-A896-4311-BA6B-E748ACAB6C8E}" srcOrd="14" destOrd="0" presId="urn:microsoft.com/office/officeart/2005/8/layout/cycle6"/>
    <dgm:cxn modelId="{30546851-7F92-4E2C-BCA0-0AAB1CEE1D7B}" type="presParOf" srcId="{2F6B757F-B8EC-463B-9475-B9EAB4075FDC}" destId="{1F658EA0-7DCE-4B9A-94D0-3F7781513BDF}" srcOrd="15" destOrd="0" presId="urn:microsoft.com/office/officeart/2005/8/layout/cycle6"/>
    <dgm:cxn modelId="{97A08865-5AE7-4FAC-A61F-4456CAB2B6F2}" type="presParOf" srcId="{2F6B757F-B8EC-463B-9475-B9EAB4075FDC}" destId="{3D9927E3-927E-4AC4-BA93-AA32C15EFDE5}" srcOrd="16" destOrd="0" presId="urn:microsoft.com/office/officeart/2005/8/layout/cycle6"/>
    <dgm:cxn modelId="{758F0696-35EB-47FA-B2A9-42DC01B3740C}" type="presParOf" srcId="{2F6B757F-B8EC-463B-9475-B9EAB4075FDC}" destId="{A066338E-7E0C-4682-A94F-77A93349B52C}" srcOrd="17" destOrd="0" presId="urn:microsoft.com/office/officeart/2005/8/layout/cycle6"/>
    <dgm:cxn modelId="{F0758CAC-1697-4205-B330-01DF2062894A}" type="presParOf" srcId="{2F6B757F-B8EC-463B-9475-B9EAB4075FDC}" destId="{715B4E58-9234-48C1-A706-9B380AAA1422}" srcOrd="18" destOrd="0" presId="urn:microsoft.com/office/officeart/2005/8/layout/cycle6"/>
    <dgm:cxn modelId="{D64F553D-BBDE-4470-BB6C-15FA73E31552}" type="presParOf" srcId="{2F6B757F-B8EC-463B-9475-B9EAB4075FDC}" destId="{9517ACC0-F344-45AE-A04C-5C67F6DC2FA1}" srcOrd="19" destOrd="0" presId="urn:microsoft.com/office/officeart/2005/8/layout/cycle6"/>
    <dgm:cxn modelId="{657CE247-5655-4488-89EB-A9194E0A0EF1}" type="presParOf" srcId="{2F6B757F-B8EC-463B-9475-B9EAB4075FDC}" destId="{6F28FE2A-582F-404C-9A43-652BDBFD57FA}"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37621-F664-442D-9411-E494FB426362}">
      <dsp:nvSpPr>
        <dsp:cNvPr id="0" name=""/>
        <dsp:cNvSpPr/>
      </dsp:nvSpPr>
      <dsp:spPr>
        <a:xfrm>
          <a:off x="2896777" y="2090187"/>
          <a:ext cx="2900749" cy="1359680"/>
        </a:xfrm>
        <a:prstGeom prst="roundRect">
          <a:avLst/>
        </a:prstGeom>
        <a:solidFill>
          <a:srgbClr val="00A2DE"/>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333500">
            <a:lnSpc>
              <a:spcPct val="90000"/>
            </a:lnSpc>
            <a:spcBef>
              <a:spcPct val="0"/>
            </a:spcBef>
            <a:spcAft>
              <a:spcPct val="35000"/>
            </a:spcAft>
            <a:buNone/>
          </a:pPr>
          <a:r>
            <a:rPr lang="en-GB" sz="3000" kern="1200" dirty="0"/>
            <a:t>For any way you communicate</a:t>
          </a:r>
        </a:p>
      </dsp:txBody>
      <dsp:txXfrm>
        <a:off x="2963151" y="2156561"/>
        <a:ext cx="2768001" cy="1226932"/>
      </dsp:txXfrm>
    </dsp:sp>
    <dsp:sp modelId="{D454DC57-25E1-4B9E-BA9B-721C0BD07A76}">
      <dsp:nvSpPr>
        <dsp:cNvPr id="0" name=""/>
        <dsp:cNvSpPr/>
      </dsp:nvSpPr>
      <dsp:spPr>
        <a:xfrm rot="16220434">
          <a:off x="4079001" y="1816373"/>
          <a:ext cx="547637" cy="0"/>
        </a:xfrm>
        <a:custGeom>
          <a:avLst/>
          <a:gdLst/>
          <a:ahLst/>
          <a:cxnLst/>
          <a:rect l="0" t="0" r="0" b="0"/>
          <a:pathLst>
            <a:path>
              <a:moveTo>
                <a:pt x="0" y="0"/>
              </a:moveTo>
              <a:lnTo>
                <a:pt x="547637" y="0"/>
              </a:lnTo>
            </a:path>
          </a:pathLst>
        </a:custGeom>
        <a:noFill/>
        <a:ln w="12700" cap="flat" cmpd="sng" algn="ctr">
          <a:solidFill>
            <a:srgbClr val="00A2DE"/>
          </a:solidFill>
          <a:prstDash val="solid"/>
          <a:miter lim="800000"/>
        </a:ln>
        <a:effectLst/>
      </dsp:spPr>
      <dsp:style>
        <a:lnRef idx="2">
          <a:scrgbClr r="0" g="0" b="0"/>
        </a:lnRef>
        <a:fillRef idx="0">
          <a:scrgbClr r="0" g="0" b="0"/>
        </a:fillRef>
        <a:effectRef idx="0">
          <a:scrgbClr r="0" g="0" b="0"/>
        </a:effectRef>
        <a:fontRef idx="minor"/>
      </dsp:style>
    </dsp:sp>
    <dsp:sp modelId="{99651D2A-7911-49E4-8612-AD430DAF6CFE}">
      <dsp:nvSpPr>
        <dsp:cNvPr id="0" name=""/>
        <dsp:cNvSpPr/>
      </dsp:nvSpPr>
      <dsp:spPr>
        <a:xfrm>
          <a:off x="3561306" y="526148"/>
          <a:ext cx="1592323" cy="1016410"/>
        </a:xfrm>
        <a:prstGeom prst="roundRect">
          <a:avLst/>
        </a:prstGeom>
        <a:solidFill>
          <a:srgbClr val="00A2DE"/>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Candidate Feedback</a:t>
          </a:r>
          <a:endParaRPr lang="en-GB" sz="2000" kern="1200" dirty="0">
            <a:latin typeface="Helvetica" panose="020B0604020202020204" pitchFamily="34" charset="0"/>
            <a:cs typeface="Helvetica" panose="020B0604020202020204" pitchFamily="34" charset="0"/>
          </a:endParaRPr>
        </a:p>
      </dsp:txBody>
      <dsp:txXfrm>
        <a:off x="3610923" y="575765"/>
        <a:ext cx="1493089" cy="917176"/>
      </dsp:txXfrm>
    </dsp:sp>
    <dsp:sp modelId="{8FE74D49-A0CA-4974-8FF5-5A05D46A4A9F}">
      <dsp:nvSpPr>
        <dsp:cNvPr id="0" name=""/>
        <dsp:cNvSpPr/>
      </dsp:nvSpPr>
      <dsp:spPr>
        <a:xfrm rot="20649319">
          <a:off x="5782797" y="2252544"/>
          <a:ext cx="775350" cy="0"/>
        </a:xfrm>
        <a:custGeom>
          <a:avLst/>
          <a:gdLst/>
          <a:ahLst/>
          <a:cxnLst/>
          <a:rect l="0" t="0" r="0" b="0"/>
          <a:pathLst>
            <a:path>
              <a:moveTo>
                <a:pt x="0" y="0"/>
              </a:moveTo>
              <a:lnTo>
                <a:pt x="775350" y="0"/>
              </a:lnTo>
            </a:path>
          </a:pathLst>
        </a:custGeom>
        <a:noFill/>
        <a:ln w="12700" cap="flat" cmpd="sng" algn="ctr">
          <a:solidFill>
            <a:srgbClr val="00A2DE"/>
          </a:solidFill>
          <a:prstDash val="solid"/>
          <a:miter lim="800000"/>
        </a:ln>
        <a:effectLst/>
      </dsp:spPr>
      <dsp:style>
        <a:lnRef idx="2">
          <a:scrgbClr r="0" g="0" b="0"/>
        </a:lnRef>
        <a:fillRef idx="0">
          <a:scrgbClr r="0" g="0" b="0"/>
        </a:fillRef>
        <a:effectRef idx="0">
          <a:scrgbClr r="0" g="0" b="0"/>
        </a:effectRef>
        <a:fontRef idx="minor"/>
      </dsp:style>
    </dsp:sp>
    <dsp:sp modelId="{06B71C44-2EBF-4850-A92B-4C8D1FF44DB1}">
      <dsp:nvSpPr>
        <dsp:cNvPr id="0" name=""/>
        <dsp:cNvSpPr/>
      </dsp:nvSpPr>
      <dsp:spPr>
        <a:xfrm>
          <a:off x="6543418" y="1428778"/>
          <a:ext cx="1679733" cy="959104"/>
        </a:xfrm>
        <a:prstGeom prst="roundRect">
          <a:avLst/>
        </a:prstGeom>
        <a:solidFill>
          <a:srgbClr val="00A2DE"/>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Video Interview</a:t>
          </a:r>
          <a:endParaRPr lang="en-GB" sz="2000" kern="1200" dirty="0">
            <a:latin typeface="Helvetica" panose="020B0604020202020204" pitchFamily="34" charset="0"/>
            <a:cs typeface="Helvetica" panose="020B0604020202020204" pitchFamily="34" charset="0"/>
          </a:endParaRPr>
        </a:p>
      </dsp:txBody>
      <dsp:txXfrm>
        <a:off x="6590238" y="1475598"/>
        <a:ext cx="1586093" cy="865464"/>
      </dsp:txXfrm>
    </dsp:sp>
    <dsp:sp modelId="{D24A4BF8-FDDF-4B15-9662-970FD6ADEC69}">
      <dsp:nvSpPr>
        <dsp:cNvPr id="0" name=""/>
        <dsp:cNvSpPr/>
      </dsp:nvSpPr>
      <dsp:spPr>
        <a:xfrm rot="2261477">
          <a:off x="5156094" y="3657726"/>
          <a:ext cx="679933" cy="0"/>
        </a:xfrm>
        <a:custGeom>
          <a:avLst/>
          <a:gdLst/>
          <a:ahLst/>
          <a:cxnLst/>
          <a:rect l="0" t="0" r="0" b="0"/>
          <a:pathLst>
            <a:path>
              <a:moveTo>
                <a:pt x="0" y="0"/>
              </a:moveTo>
              <a:lnTo>
                <a:pt x="679933" y="0"/>
              </a:lnTo>
            </a:path>
          </a:pathLst>
        </a:custGeom>
        <a:noFill/>
        <a:ln w="12700" cap="flat" cmpd="sng" algn="ctr">
          <a:solidFill>
            <a:srgbClr val="00A2DE"/>
          </a:solidFill>
          <a:prstDash val="solid"/>
          <a:miter lim="800000"/>
        </a:ln>
        <a:effectLst/>
      </dsp:spPr>
      <dsp:style>
        <a:lnRef idx="2">
          <a:scrgbClr r="0" g="0" b="0"/>
        </a:lnRef>
        <a:fillRef idx="0">
          <a:scrgbClr r="0" g="0" b="0"/>
        </a:fillRef>
        <a:effectRef idx="0">
          <a:scrgbClr r="0" g="0" b="0"/>
        </a:effectRef>
        <a:fontRef idx="minor"/>
      </dsp:style>
    </dsp:sp>
    <dsp:sp modelId="{6ECEC4D4-5E2F-45D8-81A4-79EB2B8B8642}">
      <dsp:nvSpPr>
        <dsp:cNvPr id="0" name=""/>
        <dsp:cNvSpPr/>
      </dsp:nvSpPr>
      <dsp:spPr>
        <a:xfrm>
          <a:off x="5607443" y="3865584"/>
          <a:ext cx="1651416" cy="1032360"/>
        </a:xfrm>
        <a:prstGeom prst="roundRect">
          <a:avLst/>
        </a:prstGeom>
        <a:solidFill>
          <a:srgbClr val="00A2DE"/>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Handling Objections</a:t>
          </a:r>
          <a:endParaRPr lang="en-GB" sz="2000" kern="1200" dirty="0">
            <a:latin typeface="Helvetica" panose="020B0604020202020204" pitchFamily="34" charset="0"/>
            <a:cs typeface="Helvetica" panose="020B0604020202020204" pitchFamily="34" charset="0"/>
          </a:endParaRPr>
        </a:p>
      </dsp:txBody>
      <dsp:txXfrm>
        <a:off x="5657839" y="3915980"/>
        <a:ext cx="1550624" cy="931568"/>
      </dsp:txXfrm>
    </dsp:sp>
    <dsp:sp modelId="{43DC175E-5EEB-41E9-8962-62B6599DD23A}">
      <dsp:nvSpPr>
        <dsp:cNvPr id="0" name=""/>
        <dsp:cNvSpPr/>
      </dsp:nvSpPr>
      <dsp:spPr>
        <a:xfrm rot="8316346">
          <a:off x="3060399" y="3644617"/>
          <a:ext cx="589047" cy="0"/>
        </a:xfrm>
        <a:custGeom>
          <a:avLst/>
          <a:gdLst/>
          <a:ahLst/>
          <a:cxnLst/>
          <a:rect l="0" t="0" r="0" b="0"/>
          <a:pathLst>
            <a:path>
              <a:moveTo>
                <a:pt x="0" y="0"/>
              </a:moveTo>
              <a:lnTo>
                <a:pt x="589047" y="0"/>
              </a:lnTo>
            </a:path>
          </a:pathLst>
        </a:custGeom>
        <a:noFill/>
        <a:ln w="12700" cap="flat" cmpd="sng" algn="ctr">
          <a:solidFill>
            <a:srgbClr val="00A2DE"/>
          </a:solidFill>
          <a:prstDash val="solid"/>
          <a:miter lim="800000"/>
        </a:ln>
        <a:effectLst/>
      </dsp:spPr>
      <dsp:style>
        <a:lnRef idx="2">
          <a:scrgbClr r="0" g="0" b="0"/>
        </a:lnRef>
        <a:fillRef idx="0">
          <a:scrgbClr r="0" g="0" b="0"/>
        </a:fillRef>
        <a:effectRef idx="0">
          <a:scrgbClr r="0" g="0" b="0"/>
        </a:effectRef>
        <a:fontRef idx="minor"/>
      </dsp:style>
    </dsp:sp>
    <dsp:sp modelId="{3042FA00-4ADB-42EC-A7EA-1376D56EAAA7}">
      <dsp:nvSpPr>
        <dsp:cNvPr id="0" name=""/>
        <dsp:cNvSpPr/>
      </dsp:nvSpPr>
      <dsp:spPr>
        <a:xfrm>
          <a:off x="1774638" y="3839367"/>
          <a:ext cx="1547457" cy="1032360"/>
        </a:xfrm>
        <a:prstGeom prst="roundRect">
          <a:avLst/>
        </a:prstGeom>
        <a:solidFill>
          <a:srgbClr val="00A2DE"/>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Video</a:t>
          </a:r>
        </a:p>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CV’s</a:t>
          </a:r>
          <a:endParaRPr lang="en-GB" sz="2000" kern="1200" dirty="0">
            <a:latin typeface="Helvetica" panose="020B0604020202020204" pitchFamily="34" charset="0"/>
            <a:cs typeface="Helvetica" panose="020B0604020202020204" pitchFamily="34" charset="0"/>
          </a:endParaRPr>
        </a:p>
      </dsp:txBody>
      <dsp:txXfrm>
        <a:off x="1825034" y="3889763"/>
        <a:ext cx="1446665" cy="931568"/>
      </dsp:txXfrm>
    </dsp:sp>
    <dsp:sp modelId="{31CCBBE0-BDD1-47C0-B245-D396DBFBA931}">
      <dsp:nvSpPr>
        <dsp:cNvPr id="0" name=""/>
        <dsp:cNvSpPr/>
      </dsp:nvSpPr>
      <dsp:spPr>
        <a:xfrm rot="11647217">
          <a:off x="2121150" y="2309111"/>
          <a:ext cx="787523" cy="0"/>
        </a:xfrm>
        <a:custGeom>
          <a:avLst/>
          <a:gdLst/>
          <a:ahLst/>
          <a:cxnLst/>
          <a:rect l="0" t="0" r="0" b="0"/>
          <a:pathLst>
            <a:path>
              <a:moveTo>
                <a:pt x="0" y="0"/>
              </a:moveTo>
              <a:lnTo>
                <a:pt x="787523" y="0"/>
              </a:lnTo>
            </a:path>
          </a:pathLst>
        </a:custGeom>
        <a:noFill/>
        <a:ln w="12700" cap="flat" cmpd="sng" algn="ctr">
          <a:solidFill>
            <a:srgbClr val="00A2DE"/>
          </a:solidFill>
          <a:prstDash val="solid"/>
          <a:miter lim="800000"/>
        </a:ln>
        <a:effectLst/>
      </dsp:spPr>
      <dsp:style>
        <a:lnRef idx="2">
          <a:scrgbClr r="0" g="0" b="0"/>
        </a:lnRef>
        <a:fillRef idx="0">
          <a:scrgbClr r="0" g="0" b="0"/>
        </a:fillRef>
        <a:effectRef idx="0">
          <a:scrgbClr r="0" g="0" b="0"/>
        </a:effectRef>
        <a:fontRef idx="minor"/>
      </dsp:style>
    </dsp:sp>
    <dsp:sp modelId="{BAFEF450-DAC5-41D2-8A1E-AC7CD8FE4668}">
      <dsp:nvSpPr>
        <dsp:cNvPr id="0" name=""/>
        <dsp:cNvSpPr/>
      </dsp:nvSpPr>
      <dsp:spPr>
        <a:xfrm>
          <a:off x="369476" y="1475048"/>
          <a:ext cx="1763571" cy="1032360"/>
        </a:xfrm>
        <a:prstGeom prst="roundRect">
          <a:avLst/>
        </a:prstGeom>
        <a:solidFill>
          <a:srgbClr val="00A2DE"/>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Shortlist Presentation</a:t>
          </a:r>
          <a:endParaRPr lang="en-GB" sz="2000" kern="1200" dirty="0">
            <a:latin typeface="Helvetica" panose="020B0604020202020204" pitchFamily="34" charset="0"/>
            <a:cs typeface="Helvetica" panose="020B0604020202020204" pitchFamily="34" charset="0"/>
          </a:endParaRPr>
        </a:p>
      </dsp:txBody>
      <dsp:txXfrm>
        <a:off x="419872" y="1525444"/>
        <a:ext cx="1662779" cy="931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37621-F664-442D-9411-E494FB426362}">
      <dsp:nvSpPr>
        <dsp:cNvPr id="0" name=""/>
        <dsp:cNvSpPr/>
      </dsp:nvSpPr>
      <dsp:spPr>
        <a:xfrm>
          <a:off x="3698316" y="2559081"/>
          <a:ext cx="1643984" cy="58410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3726830" y="2587595"/>
        <a:ext cx="1586956" cy="527079"/>
      </dsp:txXfrm>
    </dsp:sp>
    <dsp:sp modelId="{D454DC57-25E1-4B9E-BA9B-721C0BD07A76}">
      <dsp:nvSpPr>
        <dsp:cNvPr id="0" name=""/>
        <dsp:cNvSpPr/>
      </dsp:nvSpPr>
      <dsp:spPr>
        <a:xfrm rot="16200000">
          <a:off x="3813856" y="1852628"/>
          <a:ext cx="1412904" cy="0"/>
        </a:xfrm>
        <a:custGeom>
          <a:avLst/>
          <a:gdLst/>
          <a:ahLst/>
          <a:cxnLst/>
          <a:rect l="0" t="0" r="0" b="0"/>
          <a:pathLst>
            <a:path>
              <a:moveTo>
                <a:pt x="0" y="0"/>
              </a:moveTo>
              <a:lnTo>
                <a:pt x="1412904"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651D2A-7911-49E4-8612-AD430DAF6CFE}">
      <dsp:nvSpPr>
        <dsp:cNvPr id="0" name=""/>
        <dsp:cNvSpPr/>
      </dsp:nvSpPr>
      <dsp:spPr>
        <a:xfrm>
          <a:off x="3710309" y="66174"/>
          <a:ext cx="1619997" cy="1080002"/>
        </a:xfrm>
        <a:prstGeom prst="roundRect">
          <a:avLst/>
        </a:prstGeom>
        <a:gradFill rotWithShape="0">
          <a:gsLst>
            <a:gs pos="0">
              <a:srgbClr val="00A2DE"/>
            </a:gs>
            <a:gs pos="61100">
              <a:srgbClr val="3DB1B4"/>
            </a:gs>
            <a:gs pos="100000">
              <a:srgbClr val="64BB9A"/>
            </a:gs>
          </a:gsLst>
          <a:lin ang="1200000" scaled="0"/>
        </a:gra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Training</a:t>
          </a:r>
          <a:endParaRPr lang="en-GB" sz="2000" kern="1200" dirty="0">
            <a:latin typeface="Helvetica" panose="020B0604020202020204" pitchFamily="34" charset="0"/>
            <a:cs typeface="Helvetica" panose="020B0604020202020204" pitchFamily="34" charset="0"/>
          </a:endParaRPr>
        </a:p>
      </dsp:txBody>
      <dsp:txXfrm>
        <a:off x="3763030" y="118895"/>
        <a:ext cx="1514555" cy="974560"/>
      </dsp:txXfrm>
    </dsp:sp>
    <dsp:sp modelId="{8FE74D49-A0CA-4974-8FF5-5A05D46A4A9F}">
      <dsp:nvSpPr>
        <dsp:cNvPr id="0" name=""/>
        <dsp:cNvSpPr/>
      </dsp:nvSpPr>
      <dsp:spPr>
        <a:xfrm rot="19625127">
          <a:off x="4873596" y="2227644"/>
          <a:ext cx="1219889" cy="0"/>
        </a:xfrm>
        <a:custGeom>
          <a:avLst/>
          <a:gdLst/>
          <a:ahLst/>
          <a:cxnLst/>
          <a:rect l="0" t="0" r="0" b="0"/>
          <a:pathLst>
            <a:path>
              <a:moveTo>
                <a:pt x="0" y="0"/>
              </a:moveTo>
              <a:lnTo>
                <a:pt x="1219889"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B71C44-2EBF-4850-A92B-4C8D1FF44DB1}">
      <dsp:nvSpPr>
        <dsp:cNvPr id="0" name=""/>
        <dsp:cNvSpPr/>
      </dsp:nvSpPr>
      <dsp:spPr>
        <a:xfrm>
          <a:off x="5995579" y="831903"/>
          <a:ext cx="1619997" cy="1080002"/>
        </a:xfrm>
        <a:prstGeom prst="roundRect">
          <a:avLst/>
        </a:prstGeom>
        <a:gradFill rotWithShape="0">
          <a:gsLst>
            <a:gs pos="0">
              <a:srgbClr val="00A2DE"/>
            </a:gs>
            <a:gs pos="61100">
              <a:srgbClr val="3DB1B4"/>
            </a:gs>
            <a:gs pos="100000">
              <a:srgbClr val="64BB9A"/>
            </a:gs>
          </a:gsLst>
          <a:lin ang="1200000" scaled="0"/>
        </a:gra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Helvetica" panose="020B0604020202020204" pitchFamily="34" charset="0"/>
              <a:cs typeface="Helvetica" panose="020B0604020202020204" pitchFamily="34" charset="0"/>
            </a:rPr>
            <a:t>Uni</a:t>
          </a:r>
          <a:r>
            <a:rPr lang="en-US" sz="2000" kern="1200" dirty="0">
              <a:latin typeface="Helvetica" panose="020B0604020202020204" pitchFamily="34" charset="0"/>
              <a:cs typeface="Helvetica" panose="020B0604020202020204" pitchFamily="34" charset="0"/>
            </a:rPr>
            <a:t> Application</a:t>
          </a:r>
          <a:endParaRPr lang="en-GB" sz="2000" kern="1200" dirty="0">
            <a:latin typeface="Helvetica" panose="020B0604020202020204" pitchFamily="34" charset="0"/>
            <a:cs typeface="Helvetica" panose="020B0604020202020204" pitchFamily="34" charset="0"/>
          </a:endParaRPr>
        </a:p>
      </dsp:txBody>
      <dsp:txXfrm>
        <a:off x="6048300" y="884624"/>
        <a:ext cx="1514555" cy="974560"/>
      </dsp:txXfrm>
    </dsp:sp>
    <dsp:sp modelId="{D24A4BF8-FDDF-4B15-9662-970FD6ADEC69}">
      <dsp:nvSpPr>
        <dsp:cNvPr id="0" name=""/>
        <dsp:cNvSpPr/>
      </dsp:nvSpPr>
      <dsp:spPr>
        <a:xfrm rot="689642">
          <a:off x="5333214" y="3108565"/>
          <a:ext cx="906166" cy="0"/>
        </a:xfrm>
        <a:custGeom>
          <a:avLst/>
          <a:gdLst/>
          <a:ahLst/>
          <a:cxnLst/>
          <a:rect l="0" t="0" r="0" b="0"/>
          <a:pathLst>
            <a:path>
              <a:moveTo>
                <a:pt x="0" y="0"/>
              </a:moveTo>
              <a:lnTo>
                <a:pt x="906166"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CEC4D4-5E2F-45D8-81A4-79EB2B8B8642}">
      <dsp:nvSpPr>
        <dsp:cNvPr id="0" name=""/>
        <dsp:cNvSpPr/>
      </dsp:nvSpPr>
      <dsp:spPr>
        <a:xfrm>
          <a:off x="6230294" y="2823557"/>
          <a:ext cx="1619997" cy="1080002"/>
        </a:xfrm>
        <a:prstGeom prst="roundRect">
          <a:avLst/>
        </a:prstGeom>
        <a:gradFill rotWithShape="0">
          <a:gsLst>
            <a:gs pos="0">
              <a:srgbClr val="00A2DE"/>
            </a:gs>
            <a:gs pos="61100">
              <a:srgbClr val="3DB1B4"/>
            </a:gs>
            <a:gs pos="100000">
              <a:srgbClr val="64BB9A"/>
            </a:gs>
          </a:gsLst>
          <a:lin ang="1200000" scaled="0"/>
        </a:gra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Auditions</a:t>
          </a:r>
          <a:endParaRPr lang="en-GB" sz="2000" kern="1200" dirty="0">
            <a:latin typeface="Helvetica" panose="020B0604020202020204" pitchFamily="34" charset="0"/>
            <a:cs typeface="Helvetica" panose="020B0604020202020204" pitchFamily="34" charset="0"/>
          </a:endParaRPr>
        </a:p>
      </dsp:txBody>
      <dsp:txXfrm>
        <a:off x="6283015" y="2876278"/>
        <a:ext cx="1514555" cy="974560"/>
      </dsp:txXfrm>
    </dsp:sp>
    <dsp:sp modelId="{312D2405-861E-4FFD-9832-FF841FA5FC88}">
      <dsp:nvSpPr>
        <dsp:cNvPr id="0" name=""/>
        <dsp:cNvSpPr/>
      </dsp:nvSpPr>
      <dsp:spPr>
        <a:xfrm rot="3253901">
          <a:off x="4413844" y="3761955"/>
          <a:ext cx="1525206" cy="0"/>
        </a:xfrm>
        <a:custGeom>
          <a:avLst/>
          <a:gdLst/>
          <a:ahLst/>
          <a:cxnLst/>
          <a:rect l="0" t="0" r="0" b="0"/>
          <a:pathLst>
            <a:path>
              <a:moveTo>
                <a:pt x="0" y="0"/>
              </a:moveTo>
              <a:lnTo>
                <a:pt x="1525206"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B026FC-14F6-416D-8A84-05807D3838A0}">
      <dsp:nvSpPr>
        <dsp:cNvPr id="0" name=""/>
        <dsp:cNvSpPr/>
      </dsp:nvSpPr>
      <dsp:spPr>
        <a:xfrm>
          <a:off x="5201204" y="4380721"/>
          <a:ext cx="1619997" cy="1080002"/>
        </a:xfrm>
        <a:prstGeom prst="roundRect">
          <a:avLst/>
        </a:prstGeom>
        <a:gradFill rotWithShape="0">
          <a:gsLst>
            <a:gs pos="0">
              <a:srgbClr val="00A2DE"/>
            </a:gs>
            <a:gs pos="61100">
              <a:srgbClr val="3DB1B4"/>
            </a:gs>
            <a:gs pos="100000">
              <a:srgbClr val="64BB9A"/>
            </a:gs>
          </a:gsLst>
          <a:lin ang="1200000" scaled="0"/>
        </a:gra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Adoption</a:t>
          </a:r>
          <a:r>
            <a:rPr lang="en-US" sz="1700" kern="1200" dirty="0"/>
            <a:t> </a:t>
          </a:r>
          <a:endParaRPr lang="en-GB" sz="1700" kern="1200" dirty="0"/>
        </a:p>
      </dsp:txBody>
      <dsp:txXfrm>
        <a:off x="5253925" y="4433442"/>
        <a:ext cx="1514555" cy="974560"/>
      </dsp:txXfrm>
    </dsp:sp>
    <dsp:sp modelId="{43DC175E-5EEB-41E9-8962-62B6599DD23A}">
      <dsp:nvSpPr>
        <dsp:cNvPr id="0" name=""/>
        <dsp:cNvSpPr/>
      </dsp:nvSpPr>
      <dsp:spPr>
        <a:xfrm rot="6942857">
          <a:off x="3432261" y="3738480"/>
          <a:ext cx="1321448" cy="0"/>
        </a:xfrm>
        <a:custGeom>
          <a:avLst/>
          <a:gdLst/>
          <a:ahLst/>
          <a:cxnLst/>
          <a:rect l="0" t="0" r="0" b="0"/>
          <a:pathLst>
            <a:path>
              <a:moveTo>
                <a:pt x="0" y="0"/>
              </a:moveTo>
              <a:lnTo>
                <a:pt x="1321448"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42FA00-4ADB-42EC-A7EA-1376D56EAAA7}">
      <dsp:nvSpPr>
        <dsp:cNvPr id="0" name=""/>
        <dsp:cNvSpPr/>
      </dsp:nvSpPr>
      <dsp:spPr>
        <a:xfrm>
          <a:off x="2736258" y="4333772"/>
          <a:ext cx="1619997" cy="1080002"/>
        </a:xfrm>
        <a:prstGeom prst="roundRect">
          <a:avLst/>
        </a:prstGeom>
        <a:gradFill rotWithShape="0">
          <a:gsLst>
            <a:gs pos="0">
              <a:srgbClr val="00A2DE"/>
            </a:gs>
            <a:gs pos="61100">
              <a:srgbClr val="3DB1B4"/>
            </a:gs>
            <a:gs pos="100000">
              <a:srgbClr val="64BB9A"/>
            </a:gs>
          </a:gsLst>
          <a:lin ang="1200000" scaled="0"/>
        </a:gra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Event Feedback</a:t>
          </a:r>
          <a:endParaRPr lang="en-GB" sz="2000" kern="1200" dirty="0">
            <a:latin typeface="Helvetica" panose="020B0604020202020204" pitchFamily="34" charset="0"/>
            <a:cs typeface="Helvetica" panose="020B0604020202020204" pitchFamily="34" charset="0"/>
          </a:endParaRPr>
        </a:p>
      </dsp:txBody>
      <dsp:txXfrm>
        <a:off x="2788979" y="4386493"/>
        <a:ext cx="1514555" cy="974560"/>
      </dsp:txXfrm>
    </dsp:sp>
    <dsp:sp modelId="{31CCBBE0-BDD1-47C0-B245-D396DBFBA931}">
      <dsp:nvSpPr>
        <dsp:cNvPr id="0" name=""/>
        <dsp:cNvSpPr/>
      </dsp:nvSpPr>
      <dsp:spPr>
        <a:xfrm rot="10063008">
          <a:off x="2968354" y="3108652"/>
          <a:ext cx="738413" cy="0"/>
        </a:xfrm>
        <a:custGeom>
          <a:avLst/>
          <a:gdLst/>
          <a:ahLst/>
          <a:cxnLst/>
          <a:rect l="0" t="0" r="0" b="0"/>
          <a:pathLst>
            <a:path>
              <a:moveTo>
                <a:pt x="0" y="0"/>
              </a:moveTo>
              <a:lnTo>
                <a:pt x="738413"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FEF450-DAC5-41D2-8A1E-AC7CD8FE4668}">
      <dsp:nvSpPr>
        <dsp:cNvPr id="0" name=""/>
        <dsp:cNvSpPr/>
      </dsp:nvSpPr>
      <dsp:spPr>
        <a:xfrm>
          <a:off x="1356808" y="2823557"/>
          <a:ext cx="1619997" cy="1080002"/>
        </a:xfrm>
        <a:prstGeom prst="roundRect">
          <a:avLst/>
        </a:prstGeom>
        <a:gradFill rotWithShape="0">
          <a:gsLst>
            <a:gs pos="0">
              <a:srgbClr val="00A2DE"/>
            </a:gs>
            <a:gs pos="61100">
              <a:srgbClr val="3DB1B4"/>
            </a:gs>
            <a:gs pos="100000">
              <a:srgbClr val="64BB9A"/>
            </a:gs>
          </a:gsLst>
          <a:lin ang="1200000" scaled="0"/>
        </a:gra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Internal </a:t>
          </a:r>
          <a:r>
            <a:rPr lang="en-US" sz="2000" kern="1200" dirty="0" err="1">
              <a:latin typeface="Helvetica" panose="020B0604020202020204" pitchFamily="34" charset="0"/>
              <a:cs typeface="Helvetica" panose="020B0604020202020204" pitchFamily="34" charset="0"/>
            </a:rPr>
            <a:t>comms</a:t>
          </a:r>
          <a:endParaRPr lang="en-GB" sz="2000" kern="1200" dirty="0">
            <a:latin typeface="Helvetica" panose="020B0604020202020204" pitchFamily="34" charset="0"/>
            <a:cs typeface="Helvetica" panose="020B0604020202020204" pitchFamily="34" charset="0"/>
          </a:endParaRPr>
        </a:p>
      </dsp:txBody>
      <dsp:txXfrm>
        <a:off x="1409529" y="2876278"/>
        <a:ext cx="1514555" cy="974560"/>
      </dsp:txXfrm>
    </dsp:sp>
    <dsp:sp modelId="{1FB6105A-38AA-4300-B723-E880C3077C25}">
      <dsp:nvSpPr>
        <dsp:cNvPr id="0" name=""/>
        <dsp:cNvSpPr/>
      </dsp:nvSpPr>
      <dsp:spPr>
        <a:xfrm rot="12653866">
          <a:off x="2996335" y="2272783"/>
          <a:ext cx="1115066" cy="0"/>
        </a:xfrm>
        <a:custGeom>
          <a:avLst/>
          <a:gdLst/>
          <a:ahLst/>
          <a:cxnLst/>
          <a:rect l="0" t="0" r="0" b="0"/>
          <a:pathLst>
            <a:path>
              <a:moveTo>
                <a:pt x="0" y="0"/>
              </a:moveTo>
              <a:lnTo>
                <a:pt x="1115066"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4F0533-209D-4D9A-AC1E-B1ED4D9E6BB2}">
      <dsp:nvSpPr>
        <dsp:cNvPr id="0" name=""/>
        <dsp:cNvSpPr/>
      </dsp:nvSpPr>
      <dsp:spPr>
        <a:xfrm>
          <a:off x="1455459" y="961753"/>
          <a:ext cx="1619997" cy="1080002"/>
        </a:xfrm>
        <a:prstGeom prst="roundRect">
          <a:avLst/>
        </a:prstGeom>
        <a:gradFill rotWithShape="0">
          <a:gsLst>
            <a:gs pos="0">
              <a:srgbClr val="00A2DE"/>
            </a:gs>
            <a:gs pos="61100">
              <a:srgbClr val="3DB1B4"/>
            </a:gs>
            <a:gs pos="100000">
              <a:srgbClr val="64BB9A"/>
            </a:gs>
          </a:gsLst>
          <a:lin ang="1200000" scaled="0"/>
        </a:gra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Oral exams </a:t>
          </a:r>
          <a:endParaRPr lang="en-GB" sz="2000" kern="1200" dirty="0">
            <a:latin typeface="Helvetica" panose="020B0604020202020204" pitchFamily="34" charset="0"/>
            <a:cs typeface="Helvetica" panose="020B0604020202020204" pitchFamily="34" charset="0"/>
          </a:endParaRPr>
        </a:p>
      </dsp:txBody>
      <dsp:txXfrm>
        <a:off x="1508180" y="1014474"/>
        <a:ext cx="1514555" cy="974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1B724-550C-4ABD-B4EE-A9732B52178A}">
      <dsp:nvSpPr>
        <dsp:cNvPr id="0" name=""/>
        <dsp:cNvSpPr/>
      </dsp:nvSpPr>
      <dsp:spPr>
        <a:xfrm>
          <a:off x="2612444" y="-105899"/>
          <a:ext cx="1637997" cy="989999"/>
        </a:xfrm>
        <a:prstGeom prst="roundRect">
          <a:avLst/>
        </a:prstGeom>
        <a:gradFill rotWithShape="0">
          <a:gsLst>
            <a:gs pos="0">
              <a:srgbClr val="20AAC7"/>
            </a:gs>
            <a:gs pos="100000">
              <a:srgbClr val="44B3AF"/>
            </a:gs>
          </a:gsLst>
          <a:lin ang="1200000" scaled="0"/>
        </a:gra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panose="020B0604020202020204" pitchFamily="34" charset="0"/>
              <a:cs typeface="Helvetica" panose="020B0604020202020204" pitchFamily="34" charset="0"/>
            </a:rPr>
            <a:t>Got the Meeting </a:t>
          </a:r>
          <a:endParaRPr lang="en-GB" sz="1800" kern="1200" dirty="0">
            <a:latin typeface="Helvetica" panose="020B0604020202020204" pitchFamily="34" charset="0"/>
            <a:cs typeface="Helvetica" panose="020B0604020202020204" pitchFamily="34" charset="0"/>
          </a:endParaRPr>
        </a:p>
      </dsp:txBody>
      <dsp:txXfrm>
        <a:off x="2660772" y="-57571"/>
        <a:ext cx="1541341" cy="893343"/>
      </dsp:txXfrm>
    </dsp:sp>
    <dsp:sp modelId="{CD2C1676-32DD-49DB-837F-6AD11D5F27F1}">
      <dsp:nvSpPr>
        <dsp:cNvPr id="0" name=""/>
        <dsp:cNvSpPr/>
      </dsp:nvSpPr>
      <dsp:spPr>
        <a:xfrm>
          <a:off x="1296874" y="414930"/>
          <a:ext cx="4404496" cy="4404496"/>
        </a:xfrm>
        <a:custGeom>
          <a:avLst/>
          <a:gdLst/>
          <a:ahLst/>
          <a:cxnLst/>
          <a:rect l="0" t="0" r="0" b="0"/>
          <a:pathLst>
            <a:path>
              <a:moveTo>
                <a:pt x="2959674" y="134350"/>
              </a:moveTo>
              <a:arcTo wR="2202248" hR="2202248" stAng="17407001" swAng="99819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8E45667-154E-42F0-B7A7-71CDF2E7E4C7}">
      <dsp:nvSpPr>
        <dsp:cNvPr id="0" name=""/>
        <dsp:cNvSpPr/>
      </dsp:nvSpPr>
      <dsp:spPr>
        <a:xfrm>
          <a:off x="4458052" y="856591"/>
          <a:ext cx="1637997" cy="989999"/>
        </a:xfrm>
        <a:prstGeom prst="roundRect">
          <a:avLst/>
        </a:prstGeom>
        <a:gradFill rotWithShape="0">
          <a:gsLst>
            <a:gs pos="0">
              <a:srgbClr val="46B3AE"/>
            </a:gs>
            <a:gs pos="100000">
              <a:srgbClr val="61BA9B"/>
            </a:gs>
          </a:gsLst>
          <a:lin ang="1200000" scaled="0"/>
        </a:gra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panose="020B0604020202020204" pitchFamily="34" charset="0"/>
              <a:cs typeface="Helvetica" panose="020B0604020202020204" pitchFamily="34" charset="0"/>
            </a:rPr>
            <a:t>They’ve signed with a competitor</a:t>
          </a:r>
          <a:endParaRPr lang="en-GB" sz="1800" kern="1200" dirty="0">
            <a:latin typeface="Helvetica" panose="020B0604020202020204" pitchFamily="34" charset="0"/>
            <a:cs typeface="Helvetica" panose="020B0604020202020204" pitchFamily="34" charset="0"/>
          </a:endParaRPr>
        </a:p>
      </dsp:txBody>
      <dsp:txXfrm>
        <a:off x="4506380" y="904919"/>
        <a:ext cx="1541341" cy="893343"/>
      </dsp:txXfrm>
    </dsp:sp>
    <dsp:sp modelId="{43B743E7-6896-46DA-99AC-5F11E4028D1A}">
      <dsp:nvSpPr>
        <dsp:cNvPr id="0" name=""/>
        <dsp:cNvSpPr/>
      </dsp:nvSpPr>
      <dsp:spPr>
        <a:xfrm>
          <a:off x="1172333" y="113194"/>
          <a:ext cx="4404496" cy="4404496"/>
        </a:xfrm>
        <a:custGeom>
          <a:avLst/>
          <a:gdLst/>
          <a:ahLst/>
          <a:cxnLst/>
          <a:rect l="0" t="0" r="0" b="0"/>
          <a:pathLst>
            <a:path>
              <a:moveTo>
                <a:pt x="4355176" y="1738787"/>
              </a:moveTo>
              <a:arcTo wR="2202248" hR="2202248" stAng="20871080" swAng="84592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0358354-8401-42F7-AE92-5585CBD82EF0}">
      <dsp:nvSpPr>
        <dsp:cNvPr id="0" name=""/>
        <dsp:cNvSpPr/>
      </dsp:nvSpPr>
      <dsp:spPr>
        <a:xfrm>
          <a:off x="4744310" y="2395893"/>
          <a:ext cx="1637997" cy="989999"/>
        </a:xfrm>
        <a:prstGeom prst="roundRect">
          <a:avLst/>
        </a:prstGeom>
        <a:gradFill rotWithShape="0">
          <a:gsLst>
            <a:gs pos="0">
              <a:srgbClr val="46B3AE"/>
            </a:gs>
            <a:gs pos="100000">
              <a:srgbClr val="61BA9B"/>
            </a:gs>
          </a:gsLst>
          <a:lin ang="1200000" scaled="0"/>
        </a:gra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panose="020B0604020202020204" pitchFamily="34" charset="0"/>
              <a:cs typeface="Helvetica" panose="020B0604020202020204" pitchFamily="34" charset="0"/>
            </a:rPr>
            <a:t>Great Demo</a:t>
          </a:r>
          <a:endParaRPr lang="en-GB" sz="1800" kern="1200" dirty="0">
            <a:latin typeface="Helvetica" panose="020B0604020202020204" pitchFamily="34" charset="0"/>
            <a:cs typeface="Helvetica" panose="020B0604020202020204" pitchFamily="34" charset="0"/>
          </a:endParaRPr>
        </a:p>
      </dsp:txBody>
      <dsp:txXfrm>
        <a:off x="4792638" y="2444221"/>
        <a:ext cx="1541341" cy="893343"/>
      </dsp:txXfrm>
    </dsp:sp>
    <dsp:sp modelId="{913FA1B5-12AC-4416-846B-2D8D3525956B}">
      <dsp:nvSpPr>
        <dsp:cNvPr id="0" name=""/>
        <dsp:cNvSpPr/>
      </dsp:nvSpPr>
      <dsp:spPr>
        <a:xfrm>
          <a:off x="1232428" y="256526"/>
          <a:ext cx="4404496" cy="4404496"/>
        </a:xfrm>
        <a:custGeom>
          <a:avLst/>
          <a:gdLst/>
          <a:ahLst/>
          <a:cxnLst/>
          <a:rect l="0" t="0" r="0" b="0"/>
          <a:pathLst>
            <a:path>
              <a:moveTo>
                <a:pt x="4197717" y="3133912"/>
              </a:moveTo>
              <a:arcTo wR="2202248" hR="2202248" stAng="1501644" swAng="768887"/>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A66E21F-1430-40DD-BEAD-31A1DB98E3C2}">
      <dsp:nvSpPr>
        <dsp:cNvPr id="0" name=""/>
        <dsp:cNvSpPr/>
      </dsp:nvSpPr>
      <dsp:spPr>
        <a:xfrm>
          <a:off x="3865377" y="3813785"/>
          <a:ext cx="1637997" cy="989999"/>
        </a:xfrm>
        <a:prstGeom prst="roundRect">
          <a:avLst/>
        </a:prstGeom>
        <a:gradFill rotWithShape="0">
          <a:gsLst>
            <a:gs pos="0">
              <a:srgbClr val="3AB0B6"/>
            </a:gs>
            <a:gs pos="100000">
              <a:srgbClr val="5AB8A0"/>
            </a:gs>
          </a:gsLst>
          <a:lin ang="1200000" scaled="0"/>
        </a:gra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panose="020B0604020202020204" pitchFamily="34" charset="0"/>
              <a:cs typeface="Helvetica" panose="020B0604020202020204" pitchFamily="34" charset="0"/>
            </a:rPr>
            <a:t>They LOVE it </a:t>
          </a:r>
          <a:endParaRPr lang="en-GB" sz="1800" kern="1200" dirty="0">
            <a:latin typeface="Helvetica" panose="020B0604020202020204" pitchFamily="34" charset="0"/>
            <a:cs typeface="Helvetica" panose="020B0604020202020204" pitchFamily="34" charset="0"/>
          </a:endParaRPr>
        </a:p>
      </dsp:txBody>
      <dsp:txXfrm>
        <a:off x="3913705" y="3862113"/>
        <a:ext cx="1541341" cy="893343"/>
      </dsp:txXfrm>
    </dsp:sp>
    <dsp:sp modelId="{4B92FAF9-3611-4F93-9828-6C911D46B880}">
      <dsp:nvSpPr>
        <dsp:cNvPr id="0" name=""/>
        <dsp:cNvSpPr/>
      </dsp:nvSpPr>
      <dsp:spPr>
        <a:xfrm>
          <a:off x="1255939" y="305961"/>
          <a:ext cx="4404496" cy="4404496"/>
        </a:xfrm>
        <a:custGeom>
          <a:avLst/>
          <a:gdLst/>
          <a:ahLst/>
          <a:cxnLst/>
          <a:rect l="0" t="0" r="0" b="0"/>
          <a:pathLst>
            <a:path>
              <a:moveTo>
                <a:pt x="2602038" y="4367903"/>
              </a:moveTo>
              <a:arcTo wR="2202248" hR="2202248" stAng="4772440" swAng="1157245"/>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9378F4D-B60C-4711-BA09-621A5F03F53E}">
      <dsp:nvSpPr>
        <dsp:cNvPr id="0" name=""/>
        <dsp:cNvSpPr/>
      </dsp:nvSpPr>
      <dsp:spPr>
        <a:xfrm>
          <a:off x="1474774" y="3880474"/>
          <a:ext cx="1637997" cy="989999"/>
        </a:xfrm>
        <a:prstGeom prst="roundRect">
          <a:avLst/>
        </a:prstGeom>
        <a:gradFill rotWithShape="0">
          <a:gsLst>
            <a:gs pos="0">
              <a:srgbClr val="0CA5D5"/>
            </a:gs>
            <a:gs pos="100000">
              <a:srgbClr val="2DADBF"/>
            </a:gs>
          </a:gsLst>
          <a:lin ang="1200000" scaled="0"/>
        </a:gra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panose="020B0604020202020204" pitchFamily="34" charset="0"/>
              <a:cs typeface="Helvetica" panose="020B0604020202020204" pitchFamily="34" charset="0"/>
            </a:rPr>
            <a:t>We’ve got a bug!</a:t>
          </a:r>
          <a:endParaRPr lang="en-GB" sz="1800" kern="1200" dirty="0">
            <a:latin typeface="Helvetica" panose="020B0604020202020204" pitchFamily="34" charset="0"/>
            <a:cs typeface="Helvetica" panose="020B0604020202020204" pitchFamily="34" charset="0"/>
          </a:endParaRPr>
        </a:p>
      </dsp:txBody>
      <dsp:txXfrm>
        <a:off x="1523102" y="3928802"/>
        <a:ext cx="1541341" cy="893343"/>
      </dsp:txXfrm>
    </dsp:sp>
    <dsp:sp modelId="{89A52285-A896-4311-BA6B-E748ACAB6C8E}">
      <dsp:nvSpPr>
        <dsp:cNvPr id="0" name=""/>
        <dsp:cNvSpPr/>
      </dsp:nvSpPr>
      <dsp:spPr>
        <a:xfrm>
          <a:off x="1187501" y="204276"/>
          <a:ext cx="4404496" cy="4404496"/>
        </a:xfrm>
        <a:custGeom>
          <a:avLst/>
          <a:gdLst/>
          <a:ahLst/>
          <a:cxnLst/>
          <a:rect l="0" t="0" r="0" b="0"/>
          <a:pathLst>
            <a:path>
              <a:moveTo>
                <a:pt x="562195" y="3671984"/>
              </a:moveTo>
              <a:arcTo wR="2202248" hR="2202248" stAng="8288090" swAng="868808"/>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F658EA0-7DCE-4B9A-94D0-3F7781513BDF}">
      <dsp:nvSpPr>
        <dsp:cNvPr id="0" name=""/>
        <dsp:cNvSpPr/>
      </dsp:nvSpPr>
      <dsp:spPr>
        <a:xfrm>
          <a:off x="474960" y="2424456"/>
          <a:ext cx="1637997" cy="989999"/>
        </a:xfrm>
        <a:prstGeom prst="roundRect">
          <a:avLst/>
        </a:prstGeom>
        <a:gradFill rotWithShape="0">
          <a:gsLst>
            <a:gs pos="0">
              <a:srgbClr val="03A2DB"/>
            </a:gs>
            <a:gs pos="100000">
              <a:srgbClr val="19A8CD"/>
            </a:gs>
          </a:gsLst>
          <a:lin ang="3600000" scaled="0"/>
        </a:gra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panose="020B0604020202020204" pitchFamily="34" charset="0"/>
              <a:cs typeface="Helvetica" panose="020B0604020202020204" pitchFamily="34" charset="0"/>
            </a:rPr>
            <a:t>SALE</a:t>
          </a:r>
          <a:endParaRPr lang="en-GB" sz="1800" kern="1200" dirty="0">
            <a:latin typeface="Helvetica" panose="020B0604020202020204" pitchFamily="34" charset="0"/>
            <a:cs typeface="Helvetica" panose="020B0604020202020204" pitchFamily="34" charset="0"/>
          </a:endParaRPr>
        </a:p>
      </dsp:txBody>
      <dsp:txXfrm>
        <a:off x="523288" y="2472784"/>
        <a:ext cx="1541341" cy="893343"/>
      </dsp:txXfrm>
    </dsp:sp>
    <dsp:sp modelId="{A066338E-7E0C-4682-A94F-77A93349B52C}">
      <dsp:nvSpPr>
        <dsp:cNvPr id="0" name=""/>
        <dsp:cNvSpPr/>
      </dsp:nvSpPr>
      <dsp:spPr>
        <a:xfrm>
          <a:off x="1271323" y="355689"/>
          <a:ext cx="4404496" cy="4404496"/>
        </a:xfrm>
        <a:custGeom>
          <a:avLst/>
          <a:gdLst/>
          <a:ahLst/>
          <a:cxnLst/>
          <a:rect l="0" t="0" r="0" b="0"/>
          <a:pathLst>
            <a:path>
              <a:moveTo>
                <a:pt x="4401" y="2063087"/>
              </a:moveTo>
              <a:arcTo wR="2202248" hR="2202248" stAng="11017377" swAng="873045"/>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15B4E58-9234-48C1-A706-9B380AAA1422}">
      <dsp:nvSpPr>
        <dsp:cNvPr id="0" name=""/>
        <dsp:cNvSpPr/>
      </dsp:nvSpPr>
      <dsp:spPr>
        <a:xfrm>
          <a:off x="814444" y="875655"/>
          <a:ext cx="1637997" cy="989999"/>
        </a:xfrm>
        <a:prstGeom prst="roundRect">
          <a:avLst/>
        </a:prstGeom>
        <a:gradFill rotWithShape="0">
          <a:gsLst>
            <a:gs pos="0">
              <a:srgbClr val="03A2DB"/>
            </a:gs>
            <a:gs pos="51300">
              <a:srgbClr val="11A6D1"/>
            </a:gs>
            <a:gs pos="100000">
              <a:srgbClr val="1FA9C8"/>
            </a:gs>
          </a:gsLst>
          <a:lin ang="1200000" scaled="0"/>
        </a:gra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panose="020B0604020202020204" pitchFamily="34" charset="0"/>
              <a:cs typeface="Helvetica" panose="020B0604020202020204" pitchFamily="34" charset="0"/>
            </a:rPr>
            <a:t>Lost the deal</a:t>
          </a:r>
          <a:endParaRPr lang="en-GB" sz="1800" kern="1200" dirty="0">
            <a:latin typeface="Helvetica" panose="020B0604020202020204" pitchFamily="34" charset="0"/>
            <a:cs typeface="Helvetica" panose="020B0604020202020204" pitchFamily="34" charset="0"/>
          </a:endParaRPr>
        </a:p>
      </dsp:txBody>
      <dsp:txXfrm>
        <a:off x="862772" y="923983"/>
        <a:ext cx="1541341" cy="893343"/>
      </dsp:txXfrm>
    </dsp:sp>
    <dsp:sp modelId="{6F28FE2A-582F-404C-9A43-652BDBFD57FA}">
      <dsp:nvSpPr>
        <dsp:cNvPr id="0" name=""/>
        <dsp:cNvSpPr/>
      </dsp:nvSpPr>
      <dsp:spPr>
        <a:xfrm>
          <a:off x="1326029" y="347590"/>
          <a:ext cx="4404496" cy="4404496"/>
        </a:xfrm>
        <a:custGeom>
          <a:avLst/>
          <a:gdLst/>
          <a:ahLst/>
          <a:cxnLst/>
          <a:rect l="0" t="0" r="0" b="0"/>
          <a:pathLst>
            <a:path>
              <a:moveTo>
                <a:pt x="776161" y="524102"/>
              </a:moveTo>
              <a:arcTo wR="2202248" hR="2202248" stAng="13778528" swAng="937517"/>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617F15-A087-4A9C-99ED-9DB1C18F4A97}" type="datetimeFigureOut">
              <a:rPr lang="en-GB" smtClean="0"/>
              <a:t>17/01/2019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715181-9DFA-44AA-B19A-A80087D39097}" type="slidenum">
              <a:rPr lang="en-GB" smtClean="0"/>
              <a:t>‹#›</a:t>
            </a:fld>
            <a:endParaRPr lang="en-GB"/>
          </a:p>
        </p:txBody>
      </p:sp>
    </p:spTree>
    <p:extLst>
      <p:ext uri="{BB962C8B-B14F-4D97-AF65-F5344CB8AC3E}">
        <p14:creationId xmlns:p14="http://schemas.microsoft.com/office/powerpoint/2010/main" val="3597944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496c30ac99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496c30ac99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6617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PO – pretty distressing seeing this happen to product</a:t>
            </a:r>
          </a:p>
          <a:p>
            <a:endParaRPr lang="en-GB" dirty="0"/>
          </a:p>
          <a:p>
            <a:r>
              <a:rPr lang="en-GB" dirty="0"/>
              <a:t>Important as</a:t>
            </a:r>
          </a:p>
          <a:p>
            <a:r>
              <a:rPr lang="en-GB" sz="1200" kern="1200" dirty="0">
                <a:solidFill>
                  <a:schemeClr val="tx1"/>
                </a:solidFill>
                <a:effectLst/>
                <a:latin typeface="+mn-lt"/>
                <a:ea typeface="+mn-ea"/>
                <a:cs typeface="+mn-cs"/>
              </a:rPr>
              <a:t>Chief team leading technical database support analyst developer architect manager that also implements the UI… Badly</a:t>
            </a:r>
          </a:p>
          <a:p>
            <a:r>
              <a:rPr lang="en-GB" dirty="0"/>
              <a:t>Out of backlog has controlled scope and realistic</a:t>
            </a:r>
          </a:p>
          <a:p>
            <a:endParaRPr lang="en-GB" dirty="0"/>
          </a:p>
          <a:p>
            <a:r>
              <a:rPr lang="en-GB" dirty="0"/>
              <a:t>Tech/platform</a:t>
            </a:r>
          </a:p>
          <a:p>
            <a:r>
              <a:rPr lang="en-GB" dirty="0"/>
              <a:t>Resources/skills</a:t>
            </a:r>
          </a:p>
          <a:p>
            <a:r>
              <a:rPr lang="en-GB" dirty="0"/>
              <a:t>Timeframe</a:t>
            </a:r>
          </a:p>
          <a:p>
            <a:endParaRPr lang="en-GB" dirty="0"/>
          </a:p>
        </p:txBody>
      </p:sp>
      <p:sp>
        <p:nvSpPr>
          <p:cNvPr id="4" name="Slide Number Placeholder 3"/>
          <p:cNvSpPr>
            <a:spLocks noGrp="1"/>
          </p:cNvSpPr>
          <p:nvPr>
            <p:ph type="sldNum" sz="quarter" idx="5"/>
          </p:nvPr>
        </p:nvSpPr>
        <p:spPr/>
        <p:txBody>
          <a:bodyPr/>
          <a:lstStyle/>
          <a:p>
            <a:fld id="{BF715181-9DFA-44AA-B19A-A80087D39097}" type="slidenum">
              <a:rPr lang="en-GB" smtClean="0"/>
              <a:t>32</a:t>
            </a:fld>
            <a:endParaRPr lang="en-GB"/>
          </a:p>
        </p:txBody>
      </p:sp>
    </p:spTree>
    <p:extLst>
      <p:ext uri="{BB962C8B-B14F-4D97-AF65-F5344CB8AC3E}">
        <p14:creationId xmlns:p14="http://schemas.microsoft.com/office/powerpoint/2010/main" val="514379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 important part of job</a:t>
            </a:r>
          </a:p>
          <a:p>
            <a:r>
              <a:rPr lang="en-GB" dirty="0"/>
              <a:t>To Turn idea into revenue</a:t>
            </a:r>
          </a:p>
          <a:p>
            <a:endParaRPr lang="en-GB" dirty="0"/>
          </a:p>
          <a:p>
            <a:r>
              <a:rPr lang="en-GB" dirty="0"/>
              <a:t>Not just at beginning --- ongoing negotiation</a:t>
            </a:r>
          </a:p>
          <a:p>
            <a:r>
              <a:rPr lang="en-GB" dirty="0"/>
              <a:t>Reason </a:t>
            </a:r>
            <a:r>
              <a:rPr lang="en-GB" dirty="0" err="1"/>
              <a:t>nego</a:t>
            </a:r>
            <a:r>
              <a:rPr lang="en-GB" dirty="0"/>
              <a:t> is tendency to dismiss --- sounds impossible or ludicrous </a:t>
            </a:r>
          </a:p>
          <a:p>
            <a:r>
              <a:rPr lang="en-GB" dirty="0"/>
              <a:t>Urge consider craziest --- even integrating with cryptocurrency</a:t>
            </a:r>
          </a:p>
          <a:p>
            <a:endParaRPr lang="en-GB" dirty="0"/>
          </a:p>
          <a:p>
            <a:endParaRPr lang="en-GB" dirty="0"/>
          </a:p>
        </p:txBody>
      </p:sp>
      <p:sp>
        <p:nvSpPr>
          <p:cNvPr id="4" name="Slide Number Placeholder 3"/>
          <p:cNvSpPr>
            <a:spLocks noGrp="1"/>
          </p:cNvSpPr>
          <p:nvPr>
            <p:ph type="sldNum" sz="quarter" idx="5"/>
          </p:nvPr>
        </p:nvSpPr>
        <p:spPr/>
        <p:txBody>
          <a:bodyPr/>
          <a:lstStyle/>
          <a:p>
            <a:fld id="{BF715181-9DFA-44AA-B19A-A80087D39097}" type="slidenum">
              <a:rPr lang="en-GB" smtClean="0"/>
              <a:t>33</a:t>
            </a:fld>
            <a:endParaRPr lang="en-GB"/>
          </a:p>
        </p:txBody>
      </p:sp>
    </p:spTree>
    <p:extLst>
      <p:ext uri="{BB962C8B-B14F-4D97-AF65-F5344CB8AC3E}">
        <p14:creationId xmlns:p14="http://schemas.microsoft.com/office/powerpoint/2010/main" val="243154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Devs</a:t>
            </a:r>
            <a:endParaRPr lang="en-GB" dirty="0"/>
          </a:p>
          <a:p>
            <a:endParaRPr lang="en-GB" dirty="0"/>
          </a:p>
          <a:p>
            <a:r>
              <a:rPr lang="en-GB" dirty="0"/>
              <a:t>Stubborn creatures --- stickler for detail</a:t>
            </a:r>
          </a:p>
          <a:p>
            <a:endParaRPr lang="en-GB" dirty="0"/>
          </a:p>
          <a:p>
            <a:r>
              <a:rPr lang="en-GB" dirty="0"/>
              <a:t>Great but 80/20 rule --- release early and refine as you go.</a:t>
            </a:r>
          </a:p>
          <a:p>
            <a:endParaRPr lang="en-GB" dirty="0"/>
          </a:p>
          <a:p>
            <a:endParaRPr lang="en-GB" dirty="0"/>
          </a:p>
          <a:p>
            <a:r>
              <a:rPr lang="en-GB" dirty="0"/>
              <a:t>Final take-away is</a:t>
            </a:r>
          </a:p>
          <a:p>
            <a:endParaRPr lang="en-GB" dirty="0"/>
          </a:p>
          <a:p>
            <a:r>
              <a:rPr lang="en-GB" dirty="0"/>
              <a:t>Whomever work with --- internally/externally --- vital part of tech role in </a:t>
            </a:r>
            <a:r>
              <a:rPr lang="en-GB" dirty="0" err="1"/>
              <a:t>startup</a:t>
            </a:r>
            <a:r>
              <a:rPr lang="en-GB" dirty="0"/>
              <a:t> --- understand their expectations and manage effectively.</a:t>
            </a:r>
          </a:p>
          <a:p>
            <a:endParaRPr lang="en-GB" dirty="0"/>
          </a:p>
        </p:txBody>
      </p:sp>
      <p:sp>
        <p:nvSpPr>
          <p:cNvPr id="4" name="Slide Number Placeholder 3"/>
          <p:cNvSpPr>
            <a:spLocks noGrp="1"/>
          </p:cNvSpPr>
          <p:nvPr>
            <p:ph type="sldNum" sz="quarter" idx="5"/>
          </p:nvPr>
        </p:nvSpPr>
        <p:spPr/>
        <p:txBody>
          <a:bodyPr/>
          <a:lstStyle/>
          <a:p>
            <a:fld id="{BF715181-9DFA-44AA-B19A-A80087D39097}" type="slidenum">
              <a:rPr lang="en-GB" smtClean="0"/>
              <a:t>34</a:t>
            </a:fld>
            <a:endParaRPr lang="en-GB"/>
          </a:p>
        </p:txBody>
      </p:sp>
    </p:spTree>
    <p:extLst>
      <p:ext uri="{BB962C8B-B14F-4D97-AF65-F5344CB8AC3E}">
        <p14:creationId xmlns:p14="http://schemas.microsoft.com/office/powerpoint/2010/main" val="2251115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 can you…?</a:t>
            </a:r>
          </a:p>
          <a:p>
            <a:endParaRPr lang="en-GB" dirty="0"/>
          </a:p>
          <a:p>
            <a:r>
              <a:rPr lang="en-GB" dirty="0"/>
              <a:t>Stated at beginning --- do bit of dev, database, </a:t>
            </a:r>
            <a:r>
              <a:rPr lang="en-GB" dirty="0" err="1"/>
              <a:t>devops</a:t>
            </a:r>
            <a:r>
              <a:rPr lang="en-GB" dirty="0"/>
              <a:t>, support</a:t>
            </a:r>
          </a:p>
          <a:p>
            <a:endParaRPr lang="en-GB" dirty="0"/>
          </a:p>
          <a:p>
            <a:r>
              <a:rPr lang="en-GB" dirty="0"/>
              <a:t>Doing everything --- not great at any one thing</a:t>
            </a:r>
          </a:p>
          <a:p>
            <a:endParaRPr lang="en-GB" dirty="0"/>
          </a:p>
          <a:p>
            <a:endParaRPr lang="en-GB" dirty="0"/>
          </a:p>
          <a:p>
            <a:r>
              <a:rPr lang="en-GB" dirty="0"/>
              <a:t>Could do it, would take years</a:t>
            </a:r>
          </a:p>
          <a:p>
            <a:endParaRPr lang="en-GB" dirty="0"/>
          </a:p>
          <a:p>
            <a:endParaRPr lang="en-GB" dirty="0"/>
          </a:p>
        </p:txBody>
      </p:sp>
      <p:sp>
        <p:nvSpPr>
          <p:cNvPr id="4" name="Slide Number Placeholder 3"/>
          <p:cNvSpPr>
            <a:spLocks noGrp="1"/>
          </p:cNvSpPr>
          <p:nvPr>
            <p:ph type="sldNum" sz="quarter" idx="5"/>
          </p:nvPr>
        </p:nvSpPr>
        <p:spPr/>
        <p:txBody>
          <a:bodyPr/>
          <a:lstStyle/>
          <a:p>
            <a:fld id="{BF715181-9DFA-44AA-B19A-A80087D39097}" type="slidenum">
              <a:rPr lang="en-GB" smtClean="0"/>
              <a:t>35</a:t>
            </a:fld>
            <a:endParaRPr lang="en-GB"/>
          </a:p>
        </p:txBody>
      </p:sp>
    </p:spTree>
    <p:extLst>
      <p:ext uri="{BB962C8B-B14F-4D97-AF65-F5344CB8AC3E}">
        <p14:creationId xmlns:p14="http://schemas.microsoft.com/office/powerpoint/2010/main" val="180808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DevOps for a month</a:t>
            </a:r>
          </a:p>
          <a:p>
            <a:endParaRPr lang="en-GB" dirty="0"/>
          </a:p>
          <a:p>
            <a:r>
              <a:rPr lang="en-GB" dirty="0"/>
              <a:t>UI designer 2 days a week</a:t>
            </a:r>
          </a:p>
          <a:p>
            <a:endParaRPr lang="en-GB" dirty="0"/>
          </a:p>
          <a:p>
            <a:r>
              <a:rPr lang="en-GB" dirty="0"/>
              <a:t>Double up on mobile </a:t>
            </a:r>
            <a:r>
              <a:rPr lang="en-GB" dirty="0" err="1"/>
              <a:t>devs</a:t>
            </a:r>
            <a:endParaRPr lang="en-GB" dirty="0"/>
          </a:p>
          <a:p>
            <a:endParaRPr lang="en-GB" dirty="0"/>
          </a:p>
          <a:p>
            <a:endParaRPr lang="en-GB" dirty="0"/>
          </a:p>
          <a:p>
            <a:r>
              <a:rPr lang="en-GB" dirty="0"/>
              <a:t>Solve first few issues with contractors</a:t>
            </a:r>
          </a:p>
          <a:p>
            <a:r>
              <a:rPr lang="en-GB" dirty="0"/>
              <a:t>Not cheap</a:t>
            </a:r>
          </a:p>
          <a:p>
            <a:r>
              <a:rPr lang="en-GB" dirty="0"/>
              <a:t>If delays, can be expensive endeavour</a:t>
            </a:r>
          </a:p>
          <a:p>
            <a:endParaRPr lang="en-GB" dirty="0"/>
          </a:p>
          <a:p>
            <a:r>
              <a:rPr lang="en-GB" dirty="0"/>
              <a:t>Personal fav. Is make someone </a:t>
            </a:r>
            <a:r>
              <a:rPr lang="en-GB" dirty="0" err="1"/>
              <a:t>elses</a:t>
            </a:r>
            <a:r>
              <a:rPr lang="en-GB" dirty="0"/>
              <a:t> problem</a:t>
            </a:r>
          </a:p>
          <a:p>
            <a:endParaRPr lang="en-GB" dirty="0"/>
          </a:p>
        </p:txBody>
      </p:sp>
      <p:sp>
        <p:nvSpPr>
          <p:cNvPr id="4" name="Slide Number Placeholder 3"/>
          <p:cNvSpPr>
            <a:spLocks noGrp="1"/>
          </p:cNvSpPr>
          <p:nvPr>
            <p:ph type="sldNum" sz="quarter" idx="5"/>
          </p:nvPr>
        </p:nvSpPr>
        <p:spPr/>
        <p:txBody>
          <a:bodyPr/>
          <a:lstStyle/>
          <a:p>
            <a:fld id="{BF715181-9DFA-44AA-B19A-A80087D39097}" type="slidenum">
              <a:rPr lang="en-GB" smtClean="0"/>
              <a:t>36</a:t>
            </a:fld>
            <a:endParaRPr lang="en-GB"/>
          </a:p>
        </p:txBody>
      </p:sp>
    </p:spTree>
    <p:extLst>
      <p:ext uri="{BB962C8B-B14F-4D97-AF65-F5344CB8AC3E}">
        <p14:creationId xmlns:p14="http://schemas.microsoft.com/office/powerpoint/2010/main" val="1452023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it all day, every day</a:t>
            </a:r>
          </a:p>
          <a:p>
            <a:endParaRPr lang="en-GB" dirty="0"/>
          </a:p>
          <a:p>
            <a:r>
              <a:rPr lang="en-GB" dirty="0"/>
              <a:t>Adapt size of teams and skills to project needs</a:t>
            </a:r>
          </a:p>
          <a:p>
            <a:endParaRPr lang="en-GB" dirty="0"/>
          </a:p>
          <a:p>
            <a:r>
              <a:rPr lang="en-GB" dirty="0"/>
              <a:t>Depending on stage or as issues and changes arise </a:t>
            </a:r>
          </a:p>
          <a:p>
            <a:endParaRPr lang="en-GB" dirty="0"/>
          </a:p>
          <a:p>
            <a:r>
              <a:rPr lang="en-GB" dirty="0"/>
              <a:t>Do it for multiple projects --- know what they’re doing</a:t>
            </a:r>
          </a:p>
          <a:p>
            <a:endParaRPr lang="en-GB" dirty="0"/>
          </a:p>
          <a:p>
            <a:r>
              <a:rPr lang="en-GB" dirty="0"/>
              <a:t>Tech roadmap, perform validation/testing, and manage delivery of MVP</a:t>
            </a:r>
          </a:p>
          <a:p>
            <a:endParaRPr lang="en-GB" dirty="0"/>
          </a:p>
          <a:p>
            <a:r>
              <a:rPr lang="en-GB" dirty="0"/>
              <a:t>Important to build partnerships early.</a:t>
            </a:r>
          </a:p>
          <a:p>
            <a:endParaRPr lang="en-GB" dirty="0"/>
          </a:p>
        </p:txBody>
      </p:sp>
      <p:sp>
        <p:nvSpPr>
          <p:cNvPr id="4" name="Slide Number Placeholder 3"/>
          <p:cNvSpPr>
            <a:spLocks noGrp="1"/>
          </p:cNvSpPr>
          <p:nvPr>
            <p:ph type="sldNum" sz="quarter" idx="5"/>
          </p:nvPr>
        </p:nvSpPr>
        <p:spPr/>
        <p:txBody>
          <a:bodyPr/>
          <a:lstStyle/>
          <a:p>
            <a:fld id="{BF715181-9DFA-44AA-B19A-A80087D39097}" type="slidenum">
              <a:rPr lang="en-GB" smtClean="0"/>
              <a:t>37</a:t>
            </a:fld>
            <a:endParaRPr lang="en-GB"/>
          </a:p>
        </p:txBody>
      </p:sp>
    </p:spTree>
    <p:extLst>
      <p:ext uri="{BB962C8B-B14F-4D97-AF65-F5344CB8AC3E}">
        <p14:creationId xmlns:p14="http://schemas.microsoft.com/office/powerpoint/2010/main" val="4247419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I presented a year ago, next slide would look something like…</a:t>
            </a:r>
          </a:p>
        </p:txBody>
      </p:sp>
      <p:sp>
        <p:nvSpPr>
          <p:cNvPr id="4" name="Slide Number Placeholder 3"/>
          <p:cNvSpPr>
            <a:spLocks noGrp="1"/>
          </p:cNvSpPr>
          <p:nvPr>
            <p:ph type="sldNum" sz="quarter" idx="5"/>
          </p:nvPr>
        </p:nvSpPr>
        <p:spPr/>
        <p:txBody>
          <a:bodyPr/>
          <a:lstStyle/>
          <a:p>
            <a:fld id="{BF715181-9DFA-44AA-B19A-A80087D39097}" type="slidenum">
              <a:rPr lang="en-GB" smtClean="0"/>
              <a:t>38</a:t>
            </a:fld>
            <a:endParaRPr lang="en-GB"/>
          </a:p>
        </p:txBody>
      </p:sp>
    </p:spTree>
    <p:extLst>
      <p:ext uri="{BB962C8B-B14F-4D97-AF65-F5344CB8AC3E}">
        <p14:creationId xmlns:p14="http://schemas.microsoft.com/office/powerpoint/2010/main" val="3014320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Majority of career in </a:t>
            </a:r>
            <a:r>
              <a:rPr lang="en-GB" dirty="0" err="1"/>
              <a:t>startups</a:t>
            </a:r>
            <a:endParaRPr lang="en-GB" dirty="0"/>
          </a:p>
          <a:p>
            <a:endParaRPr lang="en-GB" dirty="0"/>
          </a:p>
          <a:p>
            <a:r>
              <a:rPr lang="en-GB" dirty="0"/>
              <a:t>Done corporate where takes</a:t>
            </a:r>
          </a:p>
          <a:p>
            <a:r>
              <a:rPr lang="en-GB" dirty="0"/>
              <a:t>23 emails</a:t>
            </a:r>
          </a:p>
          <a:p>
            <a:r>
              <a:rPr lang="en-GB" dirty="0"/>
              <a:t>7 approvals</a:t>
            </a:r>
          </a:p>
          <a:p>
            <a:r>
              <a:rPr lang="en-GB" dirty="0"/>
              <a:t>2 committees to change typo</a:t>
            </a:r>
          </a:p>
          <a:p>
            <a:endParaRPr lang="en-GB" dirty="0"/>
          </a:p>
          <a:p>
            <a:r>
              <a:rPr lang="en-GB" dirty="0"/>
              <a:t>Put off</a:t>
            </a:r>
          </a:p>
        </p:txBody>
      </p:sp>
      <p:sp>
        <p:nvSpPr>
          <p:cNvPr id="4" name="Slide Number Placeholder 3"/>
          <p:cNvSpPr>
            <a:spLocks noGrp="1"/>
          </p:cNvSpPr>
          <p:nvPr>
            <p:ph type="sldNum" sz="quarter" idx="5"/>
          </p:nvPr>
        </p:nvSpPr>
        <p:spPr/>
        <p:txBody>
          <a:bodyPr/>
          <a:lstStyle/>
          <a:p>
            <a:fld id="{BF715181-9DFA-44AA-B19A-A80087D39097}" type="slidenum">
              <a:rPr lang="en-GB" smtClean="0"/>
              <a:t>39</a:t>
            </a:fld>
            <a:endParaRPr lang="en-GB"/>
          </a:p>
        </p:txBody>
      </p:sp>
    </p:spTree>
    <p:extLst>
      <p:ext uri="{BB962C8B-B14F-4D97-AF65-F5344CB8AC3E}">
        <p14:creationId xmlns:p14="http://schemas.microsoft.com/office/powerpoint/2010/main" val="1906178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Showcaser is unique</a:t>
            </a:r>
          </a:p>
          <a:p>
            <a:endParaRPr lang="en-GB" dirty="0"/>
          </a:p>
          <a:p>
            <a:r>
              <a:rPr lang="en-GB" dirty="0"/>
              <a:t>Enjoy Freedoms to innovate and experiment</a:t>
            </a:r>
          </a:p>
          <a:p>
            <a:endParaRPr lang="en-GB" dirty="0"/>
          </a:p>
          <a:p>
            <a:r>
              <a:rPr lang="en-GB" dirty="0"/>
              <a:t>Sit under umbrella of corporate with well established governance structure</a:t>
            </a:r>
          </a:p>
          <a:p>
            <a:endParaRPr lang="en-GB" dirty="0"/>
          </a:p>
          <a:p>
            <a:endParaRPr lang="en-GB" dirty="0"/>
          </a:p>
          <a:p>
            <a:r>
              <a:rPr lang="en-GB" dirty="0"/>
              <a:t>Has changed mind</a:t>
            </a:r>
          </a:p>
          <a:p>
            <a:endParaRPr lang="en-GB" dirty="0"/>
          </a:p>
          <a:p>
            <a:r>
              <a:rPr lang="en-GB" dirty="0"/>
              <a:t>Important to get tech decisions right as early as possible</a:t>
            </a:r>
          </a:p>
          <a:p>
            <a:r>
              <a:rPr lang="en-GB" dirty="0"/>
              <a:t>Limited funding --- no time to waste effort correcting mistakes when innovating</a:t>
            </a:r>
          </a:p>
          <a:p>
            <a:endParaRPr lang="en-GB" dirty="0"/>
          </a:p>
          <a:p>
            <a:r>
              <a:rPr lang="en-GB" dirty="0" err="1"/>
              <a:t>Startups</a:t>
            </a:r>
            <a:r>
              <a:rPr lang="en-GB" dirty="0"/>
              <a:t> often fall into the trap of saying “yeah we can do that!” but never has “Should we?” or “How?”</a:t>
            </a:r>
          </a:p>
          <a:p>
            <a:r>
              <a:rPr lang="en-GB" dirty="0"/>
              <a:t>Very easy to skip over those two questions when you’re so close to the core of the product.</a:t>
            </a:r>
          </a:p>
          <a:p>
            <a:endParaRPr lang="en-GB" dirty="0"/>
          </a:p>
          <a:p>
            <a:endParaRPr lang="en-GB" dirty="0"/>
          </a:p>
        </p:txBody>
      </p:sp>
      <p:sp>
        <p:nvSpPr>
          <p:cNvPr id="4" name="Slide Number Placeholder 3"/>
          <p:cNvSpPr>
            <a:spLocks noGrp="1"/>
          </p:cNvSpPr>
          <p:nvPr>
            <p:ph type="sldNum" sz="quarter" idx="5"/>
          </p:nvPr>
        </p:nvSpPr>
        <p:spPr/>
        <p:txBody>
          <a:bodyPr/>
          <a:lstStyle/>
          <a:p>
            <a:fld id="{BF715181-9DFA-44AA-B19A-A80087D39097}" type="slidenum">
              <a:rPr lang="en-GB" smtClean="0"/>
              <a:t>40</a:t>
            </a:fld>
            <a:endParaRPr lang="en-GB"/>
          </a:p>
        </p:txBody>
      </p:sp>
    </p:spTree>
    <p:extLst>
      <p:ext uri="{BB962C8B-B14F-4D97-AF65-F5344CB8AC3E}">
        <p14:creationId xmlns:p14="http://schemas.microsoft.com/office/powerpoint/2010/main" val="246471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Michelle has gone through it’s inception</a:t>
            </a:r>
          </a:p>
          <a:p>
            <a:r>
              <a:rPr lang="en-GB" dirty="0"/>
              <a:t>We’ve now built the product, it’s time to get people using it.</a:t>
            </a:r>
          </a:p>
          <a:p>
            <a:endParaRPr lang="en-GB" dirty="0"/>
          </a:p>
        </p:txBody>
      </p:sp>
      <p:sp>
        <p:nvSpPr>
          <p:cNvPr id="4" name="Slide Number Placeholder 3"/>
          <p:cNvSpPr>
            <a:spLocks noGrp="1"/>
          </p:cNvSpPr>
          <p:nvPr>
            <p:ph type="sldNum" sz="quarter" idx="5"/>
          </p:nvPr>
        </p:nvSpPr>
        <p:spPr/>
        <p:txBody>
          <a:bodyPr/>
          <a:lstStyle/>
          <a:p>
            <a:fld id="{BF715181-9DFA-44AA-B19A-A80087D39097}" type="slidenum">
              <a:rPr lang="en-GB" smtClean="0"/>
              <a:t>41</a:t>
            </a:fld>
            <a:endParaRPr lang="en-GB"/>
          </a:p>
        </p:txBody>
      </p:sp>
    </p:spTree>
    <p:extLst>
      <p:ext uri="{BB962C8B-B14F-4D97-AF65-F5344CB8AC3E}">
        <p14:creationId xmlns:p14="http://schemas.microsoft.com/office/powerpoint/2010/main" val="2525014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715181-9DFA-44AA-B19A-A80087D39097}" type="slidenum">
              <a:rPr lang="en-GB" smtClean="0"/>
              <a:t>17</a:t>
            </a:fld>
            <a:endParaRPr lang="en-GB"/>
          </a:p>
        </p:txBody>
      </p:sp>
    </p:spTree>
    <p:extLst>
      <p:ext uri="{BB962C8B-B14F-4D97-AF65-F5344CB8AC3E}">
        <p14:creationId xmlns:p14="http://schemas.microsoft.com/office/powerpoint/2010/main" val="1986105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explain why important -- role</a:t>
            </a:r>
          </a:p>
        </p:txBody>
      </p:sp>
      <p:sp>
        <p:nvSpPr>
          <p:cNvPr id="4" name="Slide Number Placeholder 3"/>
          <p:cNvSpPr>
            <a:spLocks noGrp="1"/>
          </p:cNvSpPr>
          <p:nvPr>
            <p:ph type="sldNum" sz="quarter" idx="5"/>
          </p:nvPr>
        </p:nvSpPr>
        <p:spPr/>
        <p:txBody>
          <a:bodyPr/>
          <a:lstStyle/>
          <a:p>
            <a:fld id="{BF715181-9DFA-44AA-B19A-A80087D39097}" type="slidenum">
              <a:rPr lang="en-GB" smtClean="0"/>
              <a:t>25</a:t>
            </a:fld>
            <a:endParaRPr lang="en-GB"/>
          </a:p>
        </p:txBody>
      </p:sp>
    </p:spTree>
    <p:extLst>
      <p:ext uri="{BB962C8B-B14F-4D97-AF65-F5344CB8AC3E}">
        <p14:creationId xmlns:p14="http://schemas.microsoft.com/office/powerpoint/2010/main" val="1678464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no order</a:t>
            </a:r>
          </a:p>
        </p:txBody>
      </p:sp>
      <p:sp>
        <p:nvSpPr>
          <p:cNvPr id="4" name="Slide Number Placeholder 3"/>
          <p:cNvSpPr>
            <a:spLocks noGrp="1"/>
          </p:cNvSpPr>
          <p:nvPr>
            <p:ph type="sldNum" sz="quarter" idx="5"/>
          </p:nvPr>
        </p:nvSpPr>
        <p:spPr/>
        <p:txBody>
          <a:bodyPr/>
          <a:lstStyle/>
          <a:p>
            <a:fld id="{BF715181-9DFA-44AA-B19A-A80087D39097}" type="slidenum">
              <a:rPr lang="en-GB" smtClean="0"/>
              <a:t>26</a:t>
            </a:fld>
            <a:endParaRPr lang="en-GB"/>
          </a:p>
        </p:txBody>
      </p:sp>
    </p:spTree>
    <p:extLst>
      <p:ext uri="{BB962C8B-B14F-4D97-AF65-F5344CB8AC3E}">
        <p14:creationId xmlns:p14="http://schemas.microsoft.com/office/powerpoint/2010/main" val="278494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Longest self styled job title</a:t>
            </a:r>
          </a:p>
          <a:p>
            <a:endParaRPr lang="en-GB" dirty="0"/>
          </a:p>
          <a:p>
            <a:r>
              <a:rPr lang="en-GB" dirty="0"/>
              <a:t>18 chars long --- </a:t>
            </a:r>
            <a:r>
              <a:rPr lang="en-GB" dirty="0" err="1"/>
              <a:t>linkedin</a:t>
            </a:r>
            <a:endParaRPr lang="en-GB" dirty="0"/>
          </a:p>
          <a:p>
            <a:endParaRPr lang="en-GB" dirty="0"/>
          </a:p>
          <a:p>
            <a:r>
              <a:rPr lang="en-GB" dirty="0"/>
              <a:t>Settled on….</a:t>
            </a:r>
          </a:p>
          <a:p>
            <a:endParaRPr lang="en-GB" dirty="0"/>
          </a:p>
        </p:txBody>
      </p:sp>
      <p:sp>
        <p:nvSpPr>
          <p:cNvPr id="4" name="Slide Number Placeholder 3"/>
          <p:cNvSpPr>
            <a:spLocks noGrp="1"/>
          </p:cNvSpPr>
          <p:nvPr>
            <p:ph type="sldNum" sz="quarter" idx="5"/>
          </p:nvPr>
        </p:nvSpPr>
        <p:spPr/>
        <p:txBody>
          <a:bodyPr/>
          <a:lstStyle/>
          <a:p>
            <a:fld id="{BF715181-9DFA-44AA-B19A-A80087D39097}" type="slidenum">
              <a:rPr lang="en-GB" smtClean="0"/>
              <a:t>27</a:t>
            </a:fld>
            <a:endParaRPr lang="en-GB"/>
          </a:p>
        </p:txBody>
      </p:sp>
    </p:spTree>
    <p:extLst>
      <p:ext uri="{BB962C8B-B14F-4D97-AF65-F5344CB8AC3E}">
        <p14:creationId xmlns:p14="http://schemas.microsoft.com/office/powerpoint/2010/main" val="3354338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Really means</a:t>
            </a:r>
          </a:p>
          <a:p>
            <a:endParaRPr lang="en-GB" dirty="0"/>
          </a:p>
          <a:p>
            <a:r>
              <a:rPr lang="en-GB" dirty="0"/>
              <a:t>Responsible for all plan + </a:t>
            </a:r>
            <a:r>
              <a:rPr lang="en-GB" dirty="0" err="1"/>
              <a:t>impl</a:t>
            </a:r>
            <a:endParaRPr lang="en-GB" dirty="0"/>
          </a:p>
          <a:p>
            <a:endParaRPr lang="en-GB" dirty="0"/>
          </a:p>
          <a:p>
            <a:r>
              <a:rPr lang="en-GB" dirty="0"/>
              <a:t>Privilege work with all</a:t>
            </a:r>
          </a:p>
          <a:p>
            <a:r>
              <a:rPr lang="en-GB" dirty="0"/>
              <a:t>End user --- big boss</a:t>
            </a:r>
          </a:p>
          <a:p>
            <a:endParaRPr lang="en-GB" dirty="0"/>
          </a:p>
          <a:p>
            <a:r>
              <a:rPr lang="en-GB" dirty="0"/>
              <a:t>Learnt --- Feel underrated importance</a:t>
            </a:r>
          </a:p>
          <a:p>
            <a:endParaRPr lang="en-GB" dirty="0"/>
          </a:p>
        </p:txBody>
      </p:sp>
      <p:sp>
        <p:nvSpPr>
          <p:cNvPr id="4" name="Slide Number Placeholder 3"/>
          <p:cNvSpPr>
            <a:spLocks noGrp="1"/>
          </p:cNvSpPr>
          <p:nvPr>
            <p:ph type="sldNum" sz="quarter" idx="5"/>
          </p:nvPr>
        </p:nvSpPr>
        <p:spPr/>
        <p:txBody>
          <a:bodyPr/>
          <a:lstStyle/>
          <a:p>
            <a:fld id="{BF715181-9DFA-44AA-B19A-A80087D39097}" type="slidenum">
              <a:rPr lang="en-GB" smtClean="0"/>
              <a:t>28</a:t>
            </a:fld>
            <a:endParaRPr lang="en-GB"/>
          </a:p>
        </p:txBody>
      </p:sp>
    </p:spTree>
    <p:extLst>
      <p:ext uri="{BB962C8B-B14F-4D97-AF65-F5344CB8AC3E}">
        <p14:creationId xmlns:p14="http://schemas.microsoft.com/office/powerpoint/2010/main" val="3419447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most people see dev process</a:t>
            </a:r>
          </a:p>
          <a:p>
            <a:endParaRPr lang="en-GB" dirty="0"/>
          </a:p>
        </p:txBody>
      </p:sp>
      <p:sp>
        <p:nvSpPr>
          <p:cNvPr id="4" name="Slide Number Placeholder 3"/>
          <p:cNvSpPr>
            <a:spLocks noGrp="1"/>
          </p:cNvSpPr>
          <p:nvPr>
            <p:ph type="sldNum" sz="quarter" idx="5"/>
          </p:nvPr>
        </p:nvSpPr>
        <p:spPr/>
        <p:txBody>
          <a:bodyPr/>
          <a:lstStyle/>
          <a:p>
            <a:fld id="{BF715181-9DFA-44AA-B19A-A80087D39097}" type="slidenum">
              <a:rPr lang="en-GB" smtClean="0"/>
              <a:t>29</a:t>
            </a:fld>
            <a:endParaRPr lang="en-GB"/>
          </a:p>
        </p:txBody>
      </p:sp>
    </p:spTree>
    <p:extLst>
      <p:ext uri="{BB962C8B-B14F-4D97-AF65-F5344CB8AC3E}">
        <p14:creationId xmlns:p14="http://schemas.microsoft.com/office/powerpoint/2010/main" val="958576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Reality is very different</a:t>
            </a:r>
          </a:p>
          <a:p>
            <a:endParaRPr lang="en-GB" dirty="0"/>
          </a:p>
          <a:p>
            <a:r>
              <a:rPr lang="en-GB" dirty="0"/>
              <a:t>Starts with coffee and general procrastination</a:t>
            </a:r>
          </a:p>
          <a:p>
            <a:endParaRPr lang="en-GB" dirty="0"/>
          </a:p>
          <a:p>
            <a:r>
              <a:rPr lang="en-GB" dirty="0"/>
              <a:t>While dev env loads</a:t>
            </a:r>
          </a:p>
          <a:p>
            <a:endParaRPr lang="en-GB" dirty="0"/>
          </a:p>
          <a:p>
            <a:r>
              <a:rPr lang="en-GB" dirty="0"/>
              <a:t>Then time to catch up on Reddit</a:t>
            </a:r>
          </a:p>
          <a:p>
            <a:endParaRPr lang="en-GB" dirty="0"/>
          </a:p>
          <a:p>
            <a:r>
              <a:rPr lang="en-GB" dirty="0"/>
              <a:t>Before you know it, lunch time. 3h at 11</a:t>
            </a:r>
          </a:p>
          <a:p>
            <a:endParaRPr lang="en-GB" dirty="0"/>
          </a:p>
          <a:p>
            <a:r>
              <a:rPr lang="en-GB" dirty="0"/>
              <a:t>An hour or so working on the amazing new feature that was promised before Christmas</a:t>
            </a:r>
          </a:p>
          <a:p>
            <a:endParaRPr lang="en-GB" dirty="0"/>
          </a:p>
          <a:p>
            <a:r>
              <a:rPr lang="en-GB" dirty="0"/>
              <a:t>Further 30m --- indents, remove </a:t>
            </a:r>
            <a:r>
              <a:rPr lang="en-GB" dirty="0" err="1"/>
              <a:t>erro</a:t>
            </a:r>
            <a:r>
              <a:rPr lang="en-GB" dirty="0"/>
              <a:t> spaces, change var names --- keep code analyser happy</a:t>
            </a:r>
          </a:p>
          <a:p>
            <a:endParaRPr lang="en-GB" dirty="0"/>
          </a:p>
          <a:p>
            <a:r>
              <a:rPr lang="en-GB" dirty="0"/>
              <a:t>Finally deal with this…. Dreaded merge conflict</a:t>
            </a:r>
          </a:p>
          <a:p>
            <a:endParaRPr lang="en-GB" dirty="0"/>
          </a:p>
          <a:p>
            <a:r>
              <a:rPr lang="en-GB" dirty="0"/>
              <a:t>Pretty intense</a:t>
            </a:r>
          </a:p>
          <a:p>
            <a:endParaRPr lang="en-GB" dirty="0"/>
          </a:p>
          <a:p>
            <a:r>
              <a:rPr lang="en-GB" dirty="0"/>
              <a:t>Limited time – delivery as much, economically. Vital, not flashy, basic </a:t>
            </a:r>
            <a:r>
              <a:rPr lang="en-GB" dirty="0" err="1"/>
              <a:t>func</a:t>
            </a:r>
            <a:r>
              <a:rPr lang="en-GB" dirty="0"/>
              <a:t> </a:t>
            </a:r>
            <a:r>
              <a:rPr lang="en-GB" dirty="0" err="1"/>
              <a:t>impl</a:t>
            </a:r>
            <a:r>
              <a:rPr lang="en-GB" dirty="0"/>
              <a:t>, reviewed and refined.</a:t>
            </a:r>
          </a:p>
          <a:p>
            <a:r>
              <a:rPr lang="en-GB" dirty="0"/>
              <a:t>Buzzword ‘Agile’</a:t>
            </a:r>
          </a:p>
          <a:p>
            <a:endParaRPr lang="en-GB" dirty="0"/>
          </a:p>
          <a:p>
            <a:endParaRPr lang="en-GB" dirty="0"/>
          </a:p>
        </p:txBody>
      </p:sp>
      <p:sp>
        <p:nvSpPr>
          <p:cNvPr id="4" name="Slide Number Placeholder 3"/>
          <p:cNvSpPr>
            <a:spLocks noGrp="1"/>
          </p:cNvSpPr>
          <p:nvPr>
            <p:ph type="sldNum" sz="quarter" idx="5"/>
          </p:nvPr>
        </p:nvSpPr>
        <p:spPr/>
        <p:txBody>
          <a:bodyPr/>
          <a:lstStyle/>
          <a:p>
            <a:fld id="{BF715181-9DFA-44AA-B19A-A80087D39097}" type="slidenum">
              <a:rPr lang="en-GB" smtClean="0"/>
              <a:t>30</a:t>
            </a:fld>
            <a:endParaRPr lang="en-GB"/>
          </a:p>
        </p:txBody>
      </p:sp>
    </p:spTree>
    <p:extLst>
      <p:ext uri="{BB962C8B-B14F-4D97-AF65-F5344CB8AC3E}">
        <p14:creationId xmlns:p14="http://schemas.microsoft.com/office/powerpoint/2010/main" val="1934737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PO – pretty distressing seeing this happen to product</a:t>
            </a:r>
          </a:p>
          <a:p>
            <a:endParaRPr lang="en-GB" dirty="0"/>
          </a:p>
          <a:p>
            <a:r>
              <a:rPr lang="en-GB" dirty="0"/>
              <a:t>Important as</a:t>
            </a:r>
          </a:p>
          <a:p>
            <a:r>
              <a:rPr lang="en-GB" sz="1200" kern="1200" dirty="0">
                <a:solidFill>
                  <a:schemeClr val="tx1"/>
                </a:solidFill>
                <a:effectLst/>
                <a:latin typeface="+mn-lt"/>
                <a:ea typeface="+mn-ea"/>
                <a:cs typeface="+mn-cs"/>
              </a:rPr>
              <a:t>Chief team leading technical database support analyst developer architect manager that also implements the UI… Badly</a:t>
            </a:r>
          </a:p>
          <a:p>
            <a:r>
              <a:rPr lang="en-GB" dirty="0"/>
              <a:t>Out of backlog has controlled scope and realistic</a:t>
            </a:r>
          </a:p>
          <a:p>
            <a:endParaRPr lang="en-GB" dirty="0"/>
          </a:p>
          <a:p>
            <a:r>
              <a:rPr lang="en-GB" dirty="0"/>
              <a:t>Tech/platform</a:t>
            </a:r>
          </a:p>
          <a:p>
            <a:r>
              <a:rPr lang="en-GB" dirty="0"/>
              <a:t>Resources/skills</a:t>
            </a:r>
          </a:p>
          <a:p>
            <a:r>
              <a:rPr lang="en-GB" dirty="0"/>
              <a:t>Timeframe</a:t>
            </a:r>
          </a:p>
          <a:p>
            <a:endParaRPr lang="en-GB" dirty="0"/>
          </a:p>
        </p:txBody>
      </p:sp>
      <p:sp>
        <p:nvSpPr>
          <p:cNvPr id="4" name="Slide Number Placeholder 3"/>
          <p:cNvSpPr>
            <a:spLocks noGrp="1"/>
          </p:cNvSpPr>
          <p:nvPr>
            <p:ph type="sldNum" sz="quarter" idx="5"/>
          </p:nvPr>
        </p:nvSpPr>
        <p:spPr/>
        <p:txBody>
          <a:bodyPr/>
          <a:lstStyle/>
          <a:p>
            <a:fld id="{BF715181-9DFA-44AA-B19A-A80087D39097}" type="slidenum">
              <a:rPr lang="en-GB" smtClean="0"/>
              <a:t>31</a:t>
            </a:fld>
            <a:endParaRPr lang="en-GB"/>
          </a:p>
        </p:txBody>
      </p:sp>
    </p:spTree>
    <p:extLst>
      <p:ext uri="{BB962C8B-B14F-4D97-AF65-F5344CB8AC3E}">
        <p14:creationId xmlns:p14="http://schemas.microsoft.com/office/powerpoint/2010/main" val="812314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BE89979-91DD-495A-9DCE-B448625C3BBB}" type="datetimeFigureOut">
              <a:rPr lang="en-GB" smtClean="0"/>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05965-29CB-40B4-9EFA-7C1E2844646E}" type="slidenum">
              <a:rPr lang="en-GB" smtClean="0"/>
              <a:t>‹#›</a:t>
            </a:fld>
            <a:endParaRPr lang="en-GB"/>
          </a:p>
        </p:txBody>
      </p:sp>
    </p:spTree>
    <p:extLst>
      <p:ext uri="{BB962C8B-B14F-4D97-AF65-F5344CB8AC3E}">
        <p14:creationId xmlns:p14="http://schemas.microsoft.com/office/powerpoint/2010/main" val="2761151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E89979-91DD-495A-9DCE-B448625C3BBB}" type="datetimeFigureOut">
              <a:rPr lang="en-GB" smtClean="0"/>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05965-29CB-40B4-9EFA-7C1E2844646E}" type="slidenum">
              <a:rPr lang="en-GB" smtClean="0"/>
              <a:t>‹#›</a:t>
            </a:fld>
            <a:endParaRPr lang="en-GB"/>
          </a:p>
        </p:txBody>
      </p:sp>
    </p:spTree>
    <p:extLst>
      <p:ext uri="{BB962C8B-B14F-4D97-AF65-F5344CB8AC3E}">
        <p14:creationId xmlns:p14="http://schemas.microsoft.com/office/powerpoint/2010/main" val="1676409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E89979-91DD-495A-9DCE-B448625C3BBB}" type="datetimeFigureOut">
              <a:rPr lang="en-GB" smtClean="0"/>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05965-29CB-40B4-9EFA-7C1E2844646E}" type="slidenum">
              <a:rPr lang="en-GB" smtClean="0"/>
              <a:t>‹#›</a:t>
            </a:fld>
            <a:endParaRPr lang="en-GB"/>
          </a:p>
        </p:txBody>
      </p:sp>
    </p:spTree>
    <p:extLst>
      <p:ext uri="{BB962C8B-B14F-4D97-AF65-F5344CB8AC3E}">
        <p14:creationId xmlns:p14="http://schemas.microsoft.com/office/powerpoint/2010/main" val="2564995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Flowchart: Process 5"/>
          <p:cNvSpPr/>
          <p:nvPr userDrawn="1"/>
        </p:nvSpPr>
        <p:spPr>
          <a:xfrm>
            <a:off x="-1" y="1148331"/>
            <a:ext cx="10405641" cy="76839"/>
          </a:xfrm>
          <a:prstGeom prst="flowChartProcess">
            <a:avLst/>
          </a:prstGeom>
          <a:gradFill flip="none" rotWithShape="1">
            <a:gsLst>
              <a:gs pos="0">
                <a:schemeClr val="bg1"/>
              </a:gs>
              <a:gs pos="4000">
                <a:srgbClr val="64BB9A"/>
              </a:gs>
              <a:gs pos="100000">
                <a:srgbClr val="00A2D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lowchart: Process 7"/>
          <p:cNvSpPr/>
          <p:nvPr userDrawn="1"/>
        </p:nvSpPr>
        <p:spPr>
          <a:xfrm>
            <a:off x="-1" y="6771190"/>
            <a:ext cx="12192001" cy="86810"/>
          </a:xfrm>
          <a:prstGeom prst="flowChartProcess">
            <a:avLst/>
          </a:prstGeom>
          <a:gradFill flip="none" rotWithShape="1">
            <a:gsLst>
              <a:gs pos="0">
                <a:srgbClr val="64BB9A"/>
              </a:gs>
              <a:gs pos="100000">
                <a:srgbClr val="00A2DE"/>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397" y="241589"/>
            <a:ext cx="689898" cy="689898"/>
          </a:xfrm>
          <a:prstGeom prst="rect">
            <a:avLst/>
          </a:prstGeom>
        </p:spPr>
      </p:pic>
      <p:sp>
        <p:nvSpPr>
          <p:cNvPr id="10" name="Title 1"/>
          <p:cNvSpPr>
            <a:spLocks noGrp="1"/>
          </p:cNvSpPr>
          <p:nvPr>
            <p:ph type="title"/>
          </p:nvPr>
        </p:nvSpPr>
        <p:spPr>
          <a:xfrm>
            <a:off x="1201057" y="148281"/>
            <a:ext cx="10515600" cy="783206"/>
          </a:xfrm>
        </p:spPr>
        <p:txBody>
          <a:bodyPr/>
          <a:lstStyle>
            <a:lvl1pPr>
              <a:defRPr b="0">
                <a:latin typeface="Helvetiva neue light"/>
              </a:defRPr>
            </a:lvl1pPr>
          </a:lstStyle>
          <a:p>
            <a:r>
              <a:rPr lang="en-US" dirty="0"/>
              <a:t>Click to edit Master title style</a:t>
            </a:r>
            <a:endParaRPr lang="en-GB" dirty="0"/>
          </a:p>
        </p:txBody>
      </p:sp>
      <p:sp>
        <p:nvSpPr>
          <p:cNvPr id="11" name="Content Placeholder 2"/>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60608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6" name="Flowchart: Process 5"/>
          <p:cNvSpPr/>
          <p:nvPr userDrawn="1"/>
        </p:nvSpPr>
        <p:spPr>
          <a:xfrm>
            <a:off x="0" y="1149718"/>
            <a:ext cx="8331200" cy="79008"/>
          </a:xfrm>
          <a:prstGeom prst="flowChartProcess">
            <a:avLst/>
          </a:prstGeom>
          <a:gradFill flip="none" rotWithShape="1">
            <a:gsLst>
              <a:gs pos="62000">
                <a:srgbClr val="52B7A6"/>
              </a:gs>
              <a:gs pos="0">
                <a:schemeClr val="bg1"/>
              </a:gs>
              <a:gs pos="14000">
                <a:srgbClr val="64BB9A"/>
              </a:gs>
              <a:gs pos="100000">
                <a:srgbClr val="00A2D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397" y="241589"/>
            <a:ext cx="689898" cy="689898"/>
          </a:xfrm>
          <a:prstGeom prst="rect">
            <a:avLst/>
          </a:prstGeom>
        </p:spPr>
      </p:pic>
      <p:sp>
        <p:nvSpPr>
          <p:cNvPr id="14" name="Title 1"/>
          <p:cNvSpPr>
            <a:spLocks noGrp="1"/>
          </p:cNvSpPr>
          <p:nvPr>
            <p:ph type="title"/>
          </p:nvPr>
        </p:nvSpPr>
        <p:spPr>
          <a:xfrm>
            <a:off x="1201057" y="148281"/>
            <a:ext cx="10515600" cy="783206"/>
          </a:xfrm>
        </p:spPr>
        <p:txBody>
          <a:bodyPr/>
          <a:lstStyle>
            <a:lvl1pPr>
              <a:defRPr b="0">
                <a:latin typeface="Helvetiva neue light"/>
              </a:defRPr>
            </a:lvl1pPr>
          </a:lstStyle>
          <a:p>
            <a:r>
              <a:rPr lang="en-US" dirty="0"/>
              <a:t>Click to edit Master title style</a:t>
            </a:r>
            <a:endParaRPr lang="en-GB" dirty="0"/>
          </a:p>
        </p:txBody>
      </p:sp>
      <p:sp>
        <p:nvSpPr>
          <p:cNvPr id="15" name="Content Placeholder 2"/>
          <p:cNvSpPr>
            <a:spLocks noGrp="1"/>
          </p:cNvSpPr>
          <p:nvPr>
            <p:ph idx="1"/>
          </p:nvPr>
        </p:nvSpPr>
        <p:spPr>
          <a:xfrm>
            <a:off x="838200" y="1825625"/>
            <a:ext cx="506911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p:cNvSpPr>
            <a:spLocks noGrp="1"/>
          </p:cNvSpPr>
          <p:nvPr>
            <p:ph idx="10"/>
          </p:nvPr>
        </p:nvSpPr>
        <p:spPr>
          <a:xfrm>
            <a:off x="6328228" y="1825625"/>
            <a:ext cx="5254172"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rapezoid 1"/>
          <p:cNvSpPr/>
          <p:nvPr userDrawn="1"/>
        </p:nvSpPr>
        <p:spPr>
          <a:xfrm>
            <a:off x="4804229" y="0"/>
            <a:ext cx="9129485" cy="6858000"/>
          </a:xfrm>
          <a:prstGeom prst="trapezoid">
            <a:avLst/>
          </a:prstGeom>
          <a:gradFill>
            <a:gsLst>
              <a:gs pos="0">
                <a:srgbClr val="64BB9A"/>
              </a:gs>
              <a:gs pos="100000">
                <a:srgbClr val="00A2D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7298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657" r="15997"/>
          <a:stretch/>
        </p:blipFill>
        <p:spPr>
          <a:xfrm>
            <a:off x="0" y="-39972"/>
            <a:ext cx="12206514" cy="6897972"/>
          </a:xfrm>
          <a:prstGeom prst="rect">
            <a:avLst/>
          </a:prstGeom>
        </p:spPr>
      </p:pic>
      <p:sp>
        <p:nvSpPr>
          <p:cNvPr id="8" name="Title 1"/>
          <p:cNvSpPr>
            <a:spLocks noGrp="1"/>
          </p:cNvSpPr>
          <p:nvPr>
            <p:ph type="title" hasCustomPrompt="1"/>
          </p:nvPr>
        </p:nvSpPr>
        <p:spPr>
          <a:xfrm>
            <a:off x="838198" y="4835525"/>
            <a:ext cx="10515600" cy="1325563"/>
          </a:xfrm>
        </p:spPr>
        <p:txBody>
          <a:bodyPr/>
          <a:lstStyle>
            <a:lvl1pPr algn="ctr">
              <a:defRPr>
                <a:solidFill>
                  <a:schemeClr val="bg1"/>
                </a:solidFill>
                <a:latin typeface="Helvetiva neue light"/>
              </a:defRPr>
            </a:lvl1pPr>
          </a:lstStyle>
          <a:p>
            <a:r>
              <a:rPr lang="en-US" dirty="0"/>
              <a:t>Title</a:t>
            </a:r>
            <a:endParaRPr lang="en-GB" dirty="0"/>
          </a:p>
        </p:txBody>
      </p:sp>
    </p:spTree>
    <p:extLst>
      <p:ext uri="{BB962C8B-B14F-4D97-AF65-F5344CB8AC3E}">
        <p14:creationId xmlns:p14="http://schemas.microsoft.com/office/powerpoint/2010/main" val="221886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4" name="Title Text"/>
          <p:cNvSpPr>
            <a:spLocks noGrp="1"/>
          </p:cNvSpPr>
          <p:nvPr>
            <p:ph type="title"/>
          </p:nvPr>
        </p:nvSpPr>
        <p:spPr>
          <a:xfrm>
            <a:off x="1930400" y="2035175"/>
            <a:ext cx="10363200" cy="1470026"/>
          </a:xfrm>
          <a:prstGeom prst="rect">
            <a:avLst/>
          </a:prstGeom>
        </p:spPr>
        <p:txBody>
          <a:bodyPr/>
          <a:lstStyle>
            <a:lvl1pPr>
              <a:defRPr sz="6000"/>
            </a:lvl1pPr>
          </a:lstStyle>
          <a:p>
            <a:r>
              <a:rPr lang="en-US"/>
              <a:t>Click to edit Master title style</a:t>
            </a:r>
            <a:endParaRPr/>
          </a:p>
        </p:txBody>
      </p:sp>
      <p:sp>
        <p:nvSpPr>
          <p:cNvPr id="15" name="Body Level One…"/>
          <p:cNvSpPr>
            <a:spLocks noGrp="1"/>
          </p:cNvSpPr>
          <p:nvPr>
            <p:ph type="body" sz="half" idx="1"/>
          </p:nvPr>
        </p:nvSpPr>
        <p:spPr>
          <a:xfrm>
            <a:off x="1930400" y="3048000"/>
            <a:ext cx="9956800" cy="1927862"/>
          </a:xfrm>
          <a:prstGeom prst="rect">
            <a:avLst/>
          </a:prstGeom>
        </p:spPr>
        <p:txBody>
          <a:bodyPr/>
          <a:lstStyle>
            <a:lvl1pPr marL="0" indent="0">
              <a:lnSpc>
                <a:spcPct val="80000"/>
              </a:lnSpc>
              <a:spcBef>
                <a:spcPts val="800"/>
              </a:spcBef>
              <a:buSzTx/>
              <a:buFontTx/>
              <a:buNone/>
              <a:defRPr sz="3600">
                <a:solidFill>
                  <a:srgbClr val="385199"/>
                </a:solidFill>
              </a:defRPr>
            </a:lvl1pPr>
            <a:lvl2pPr marL="0" indent="0">
              <a:lnSpc>
                <a:spcPct val="80000"/>
              </a:lnSpc>
              <a:spcBef>
                <a:spcPts val="800"/>
              </a:spcBef>
              <a:buSzTx/>
              <a:buFontTx/>
              <a:buNone/>
              <a:defRPr sz="3600">
                <a:solidFill>
                  <a:srgbClr val="385199"/>
                </a:solidFill>
              </a:defRPr>
            </a:lvl2pPr>
            <a:lvl3pPr marL="0" indent="0">
              <a:lnSpc>
                <a:spcPct val="80000"/>
              </a:lnSpc>
              <a:spcBef>
                <a:spcPts val="800"/>
              </a:spcBef>
              <a:buSzTx/>
              <a:buFontTx/>
              <a:buNone/>
              <a:defRPr sz="3600">
                <a:solidFill>
                  <a:srgbClr val="385199"/>
                </a:solidFill>
              </a:defRPr>
            </a:lvl3pPr>
            <a:lvl4pPr marL="0" indent="0">
              <a:lnSpc>
                <a:spcPct val="80000"/>
              </a:lnSpc>
              <a:spcBef>
                <a:spcPts val="800"/>
              </a:spcBef>
              <a:buSzTx/>
              <a:buFontTx/>
              <a:buNone/>
              <a:defRPr sz="3600">
                <a:solidFill>
                  <a:srgbClr val="385199"/>
                </a:solidFill>
              </a:defRPr>
            </a:lvl4pPr>
            <a:lvl5pPr marL="0" indent="0">
              <a:lnSpc>
                <a:spcPct val="80000"/>
              </a:lnSpc>
              <a:spcBef>
                <a:spcPts val="800"/>
              </a:spcBef>
              <a:buSzTx/>
              <a:buFontTx/>
              <a:buNone/>
              <a:defRPr sz="3600">
                <a:solidFill>
                  <a:srgbClr val="38519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Slide Number"/>
          <p:cNvSpPr>
            <a:spLocks noGrp="1"/>
          </p:cNvSpPr>
          <p:nvPr>
            <p:ph type="sldNum" sz="quarter" idx="2"/>
          </p:nvPr>
        </p:nvSpPr>
        <p:spPr>
          <a:xfrm>
            <a:off x="10313285" y="6391595"/>
            <a:ext cx="253116" cy="294639"/>
          </a:xfrm>
          <a:prstGeom prst="rect">
            <a:avLst/>
          </a:prstGeom>
        </p:spPr>
        <p:txBody>
          <a:bodyPr/>
          <a:lstStyle/>
          <a:p>
            <a:fld id="{49E05965-29CB-40B4-9EFA-7C1E2844646E}" type="slidenum">
              <a:rPr lang="en-GB" smtClean="0"/>
              <a:t>‹#›</a:t>
            </a:fld>
            <a:endParaRPr lang="en-GB"/>
          </a:p>
        </p:txBody>
      </p:sp>
    </p:spTree>
    <p:extLst>
      <p:ext uri="{BB962C8B-B14F-4D97-AF65-F5344CB8AC3E}">
        <p14:creationId xmlns:p14="http://schemas.microsoft.com/office/powerpoint/2010/main" val="192616365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3" name="Title Text"/>
          <p:cNvSpPr>
            <a:spLocks noGrp="1"/>
          </p:cNvSpPr>
          <p:nvPr>
            <p:ph type="title"/>
          </p:nvPr>
        </p:nvSpPr>
        <p:spPr>
          <a:prstGeom prst="rect">
            <a:avLst/>
          </a:prstGeom>
        </p:spPr>
        <p:txBody>
          <a:bodyPr/>
          <a:lstStyle/>
          <a:p>
            <a:r>
              <a:rPr lang="en-US"/>
              <a:t>Click to edit Master title style</a:t>
            </a:r>
            <a:endParaRPr/>
          </a:p>
        </p:txBody>
      </p:sp>
      <p:sp>
        <p:nvSpPr>
          <p:cNvPr id="24" name="Body Level One…"/>
          <p:cNvSpPr>
            <a:spLocks noGrp="1"/>
          </p:cNvSpPr>
          <p:nvPr>
            <p:ph type="body" idx="1"/>
          </p:nvPr>
        </p:nvSpPr>
        <p:spPr>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5" name="Slide Number"/>
          <p:cNvSpPr>
            <a:spLocks noGrp="1"/>
          </p:cNvSpPr>
          <p:nvPr>
            <p:ph type="sldNum" sz="quarter" idx="2"/>
          </p:nvPr>
        </p:nvSpPr>
        <p:spPr>
          <a:prstGeom prst="rect">
            <a:avLst/>
          </a:prstGeom>
        </p:spPr>
        <p:txBody>
          <a:bodyPr/>
          <a:lstStyle/>
          <a:p>
            <a:fld id="{49E05965-29CB-40B4-9EFA-7C1E2844646E}" type="slidenum">
              <a:rPr lang="en-GB" smtClean="0"/>
              <a:t>‹#›</a:t>
            </a:fld>
            <a:endParaRPr lang="en-GB"/>
          </a:p>
        </p:txBody>
      </p:sp>
    </p:spTree>
    <p:extLst>
      <p:ext uri="{BB962C8B-B14F-4D97-AF65-F5344CB8AC3E}">
        <p14:creationId xmlns:p14="http://schemas.microsoft.com/office/powerpoint/2010/main" val="375897598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2" name="Title Text"/>
          <p:cNvSpPr>
            <a:spLocks noGrp="1"/>
          </p:cNvSpPr>
          <p:nvPr>
            <p:ph type="title"/>
          </p:nvPr>
        </p:nvSpPr>
        <p:spPr>
          <a:prstGeom prst="rect">
            <a:avLst/>
          </a:prstGeom>
        </p:spPr>
        <p:txBody>
          <a:bodyPr/>
          <a:lstStyle>
            <a:lvl1pPr>
              <a:defRPr cap="none"/>
            </a:lvl1pPr>
          </a:lstStyle>
          <a:p>
            <a:r>
              <a:rPr lang="en-US"/>
              <a:t>Click to edit Master title style</a:t>
            </a:r>
            <a:endParaRPr/>
          </a:p>
        </p:txBody>
      </p:sp>
      <p:sp>
        <p:nvSpPr>
          <p:cNvPr id="33" name="Slide Number"/>
          <p:cNvSpPr>
            <a:spLocks noGrp="1"/>
          </p:cNvSpPr>
          <p:nvPr>
            <p:ph type="sldNum" sz="quarter" idx="2"/>
          </p:nvPr>
        </p:nvSpPr>
        <p:spPr>
          <a:xfrm>
            <a:off x="10313285" y="6391595"/>
            <a:ext cx="253116" cy="294639"/>
          </a:xfrm>
          <a:prstGeom prst="rect">
            <a:avLst/>
          </a:prstGeom>
        </p:spPr>
        <p:txBody>
          <a:bodyPr/>
          <a:lstStyle/>
          <a:p>
            <a:fld id="{49E05965-29CB-40B4-9EFA-7C1E2844646E}" type="slidenum">
              <a:rPr lang="en-GB" smtClean="0"/>
              <a:t>‹#›</a:t>
            </a:fld>
            <a:endParaRPr lang="en-GB"/>
          </a:p>
        </p:txBody>
      </p:sp>
    </p:spTree>
    <p:extLst>
      <p:ext uri="{BB962C8B-B14F-4D97-AF65-F5344CB8AC3E}">
        <p14:creationId xmlns:p14="http://schemas.microsoft.com/office/powerpoint/2010/main" val="177601256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0" name="Slide Number"/>
          <p:cNvSpPr>
            <a:spLocks noGrp="1"/>
          </p:cNvSpPr>
          <p:nvPr>
            <p:ph type="sldNum" sz="quarter" idx="2"/>
          </p:nvPr>
        </p:nvSpPr>
        <p:spPr>
          <a:xfrm>
            <a:off x="10313285" y="6391595"/>
            <a:ext cx="253116" cy="294639"/>
          </a:xfrm>
          <a:prstGeom prst="rect">
            <a:avLst/>
          </a:prstGeom>
        </p:spPr>
        <p:txBody>
          <a:bodyPr/>
          <a:lstStyle/>
          <a:p>
            <a:fld id="{49E05965-29CB-40B4-9EFA-7C1E2844646E}" type="slidenum">
              <a:rPr lang="en-GB" smtClean="0"/>
              <a:t>‹#›</a:t>
            </a:fld>
            <a:endParaRPr lang="en-GB"/>
          </a:p>
        </p:txBody>
      </p:sp>
    </p:spTree>
    <p:extLst>
      <p:ext uri="{BB962C8B-B14F-4D97-AF65-F5344CB8AC3E}">
        <p14:creationId xmlns:p14="http://schemas.microsoft.com/office/powerpoint/2010/main" val="407685358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Flowchart: Process 5"/>
          <p:cNvSpPr/>
          <p:nvPr userDrawn="1"/>
        </p:nvSpPr>
        <p:spPr>
          <a:xfrm>
            <a:off x="-1" y="1148331"/>
            <a:ext cx="10405641" cy="76839"/>
          </a:xfrm>
          <a:prstGeom prst="flowChartProcess">
            <a:avLst/>
          </a:prstGeom>
          <a:gradFill flip="none" rotWithShape="1">
            <a:gsLst>
              <a:gs pos="0">
                <a:schemeClr val="bg1"/>
              </a:gs>
              <a:gs pos="4000">
                <a:srgbClr val="64BB9A"/>
              </a:gs>
              <a:gs pos="100000">
                <a:srgbClr val="00A2D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lowchart: Process 7"/>
          <p:cNvSpPr/>
          <p:nvPr userDrawn="1"/>
        </p:nvSpPr>
        <p:spPr>
          <a:xfrm>
            <a:off x="-1" y="6771190"/>
            <a:ext cx="12192001" cy="86810"/>
          </a:xfrm>
          <a:prstGeom prst="flowChartProcess">
            <a:avLst/>
          </a:prstGeom>
          <a:gradFill flip="none" rotWithShape="1">
            <a:gsLst>
              <a:gs pos="0">
                <a:srgbClr val="64BB9A"/>
              </a:gs>
              <a:gs pos="100000">
                <a:srgbClr val="00A2DE"/>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397" y="241589"/>
            <a:ext cx="689898" cy="689898"/>
          </a:xfrm>
          <a:prstGeom prst="rect">
            <a:avLst/>
          </a:prstGeom>
        </p:spPr>
      </p:pic>
      <p:sp>
        <p:nvSpPr>
          <p:cNvPr id="10" name="Title 1"/>
          <p:cNvSpPr>
            <a:spLocks noGrp="1"/>
          </p:cNvSpPr>
          <p:nvPr>
            <p:ph type="title"/>
          </p:nvPr>
        </p:nvSpPr>
        <p:spPr>
          <a:xfrm>
            <a:off x="1201057" y="148281"/>
            <a:ext cx="10515600" cy="783206"/>
          </a:xfrm>
        </p:spPr>
        <p:txBody>
          <a:bodyPr/>
          <a:lstStyle>
            <a:lvl1pPr>
              <a:defRPr b="0">
                <a:latin typeface="Helvetiva neue light"/>
              </a:defRPr>
            </a:lvl1pPr>
          </a:lstStyle>
          <a:p>
            <a:r>
              <a:rPr lang="en-US" dirty="0"/>
              <a:t>Click to edit Master title style</a:t>
            </a:r>
            <a:endParaRPr lang="en-GB" dirty="0"/>
          </a:p>
        </p:txBody>
      </p:sp>
      <p:sp>
        <p:nvSpPr>
          <p:cNvPr id="11" name="Content Placeholder 2"/>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62705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BE89979-91DD-495A-9DCE-B448625C3BBB}" type="datetimeFigureOut">
              <a:rPr lang="en-GB" smtClean="0"/>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05965-29CB-40B4-9EFA-7C1E2844646E}" type="slidenum">
              <a:rPr lang="en-GB" smtClean="0"/>
              <a:t>‹#›</a:t>
            </a:fld>
            <a:endParaRPr lang="en-GB"/>
          </a:p>
        </p:txBody>
      </p:sp>
    </p:spTree>
    <p:extLst>
      <p:ext uri="{BB962C8B-B14F-4D97-AF65-F5344CB8AC3E}">
        <p14:creationId xmlns:p14="http://schemas.microsoft.com/office/powerpoint/2010/main" val="2708468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6" name="Flowchart: Process 5"/>
          <p:cNvSpPr/>
          <p:nvPr userDrawn="1"/>
        </p:nvSpPr>
        <p:spPr>
          <a:xfrm>
            <a:off x="0" y="1149718"/>
            <a:ext cx="8331200" cy="79008"/>
          </a:xfrm>
          <a:prstGeom prst="flowChartProcess">
            <a:avLst/>
          </a:prstGeom>
          <a:gradFill flip="none" rotWithShape="1">
            <a:gsLst>
              <a:gs pos="62000">
                <a:srgbClr val="52B7A6"/>
              </a:gs>
              <a:gs pos="0">
                <a:schemeClr val="bg1"/>
              </a:gs>
              <a:gs pos="14000">
                <a:srgbClr val="64BB9A"/>
              </a:gs>
              <a:gs pos="100000">
                <a:srgbClr val="00A2D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397" y="241589"/>
            <a:ext cx="689898" cy="689898"/>
          </a:xfrm>
          <a:prstGeom prst="rect">
            <a:avLst/>
          </a:prstGeom>
        </p:spPr>
      </p:pic>
      <p:sp>
        <p:nvSpPr>
          <p:cNvPr id="14" name="Title 1"/>
          <p:cNvSpPr>
            <a:spLocks noGrp="1"/>
          </p:cNvSpPr>
          <p:nvPr>
            <p:ph type="title"/>
          </p:nvPr>
        </p:nvSpPr>
        <p:spPr>
          <a:xfrm>
            <a:off x="1201057" y="148281"/>
            <a:ext cx="10515600" cy="783206"/>
          </a:xfrm>
        </p:spPr>
        <p:txBody>
          <a:bodyPr/>
          <a:lstStyle>
            <a:lvl1pPr>
              <a:defRPr b="0">
                <a:latin typeface="Helvetiva neue light"/>
              </a:defRPr>
            </a:lvl1pPr>
          </a:lstStyle>
          <a:p>
            <a:r>
              <a:rPr lang="en-US" dirty="0"/>
              <a:t>Click to edit Master title style</a:t>
            </a:r>
            <a:endParaRPr lang="en-GB" dirty="0"/>
          </a:p>
        </p:txBody>
      </p:sp>
      <p:sp>
        <p:nvSpPr>
          <p:cNvPr id="15" name="Content Placeholder 2"/>
          <p:cNvSpPr>
            <a:spLocks noGrp="1"/>
          </p:cNvSpPr>
          <p:nvPr>
            <p:ph idx="1"/>
          </p:nvPr>
        </p:nvSpPr>
        <p:spPr>
          <a:xfrm>
            <a:off x="838200" y="1825625"/>
            <a:ext cx="506911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p:cNvSpPr>
            <a:spLocks noGrp="1"/>
          </p:cNvSpPr>
          <p:nvPr>
            <p:ph idx="10"/>
          </p:nvPr>
        </p:nvSpPr>
        <p:spPr>
          <a:xfrm>
            <a:off x="6328228" y="1825625"/>
            <a:ext cx="5254172"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rapezoid 1"/>
          <p:cNvSpPr/>
          <p:nvPr userDrawn="1"/>
        </p:nvSpPr>
        <p:spPr>
          <a:xfrm>
            <a:off x="4804229" y="0"/>
            <a:ext cx="9129485" cy="6858000"/>
          </a:xfrm>
          <a:prstGeom prst="trapezoid">
            <a:avLst/>
          </a:prstGeom>
          <a:gradFill>
            <a:gsLst>
              <a:gs pos="0">
                <a:srgbClr val="64BB9A"/>
              </a:gs>
              <a:gs pos="100000">
                <a:srgbClr val="00A2DE"/>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93675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657" r="15997"/>
          <a:stretch/>
        </p:blipFill>
        <p:spPr>
          <a:xfrm>
            <a:off x="0" y="-39972"/>
            <a:ext cx="12206514" cy="6897972"/>
          </a:xfrm>
          <a:prstGeom prst="rect">
            <a:avLst/>
          </a:prstGeom>
        </p:spPr>
      </p:pic>
      <p:sp>
        <p:nvSpPr>
          <p:cNvPr id="8" name="Title 1"/>
          <p:cNvSpPr>
            <a:spLocks noGrp="1"/>
          </p:cNvSpPr>
          <p:nvPr>
            <p:ph type="title" hasCustomPrompt="1"/>
          </p:nvPr>
        </p:nvSpPr>
        <p:spPr>
          <a:xfrm>
            <a:off x="838198" y="4835525"/>
            <a:ext cx="10515600" cy="1325563"/>
          </a:xfrm>
        </p:spPr>
        <p:txBody>
          <a:bodyPr/>
          <a:lstStyle>
            <a:lvl1pPr algn="ctr">
              <a:defRPr>
                <a:solidFill>
                  <a:schemeClr val="bg1"/>
                </a:solidFill>
                <a:latin typeface="Helvetiva neue light"/>
              </a:defRPr>
            </a:lvl1pPr>
          </a:lstStyle>
          <a:p>
            <a:r>
              <a:rPr lang="en-US" dirty="0"/>
              <a:t>Title</a:t>
            </a:r>
            <a:endParaRPr lang="en-GB" dirty="0"/>
          </a:p>
        </p:txBody>
      </p:sp>
    </p:spTree>
    <p:extLst>
      <p:ext uri="{BB962C8B-B14F-4D97-AF65-F5344CB8AC3E}">
        <p14:creationId xmlns:p14="http://schemas.microsoft.com/office/powerpoint/2010/main" val="239402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E89979-91DD-495A-9DCE-B448625C3BBB}" type="datetimeFigureOut">
              <a:rPr lang="en-GB" smtClean="0"/>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05965-29CB-40B4-9EFA-7C1E2844646E}" type="slidenum">
              <a:rPr lang="en-GB" smtClean="0"/>
              <a:t>‹#›</a:t>
            </a:fld>
            <a:endParaRPr lang="en-GB"/>
          </a:p>
        </p:txBody>
      </p:sp>
    </p:spTree>
    <p:extLst>
      <p:ext uri="{BB962C8B-B14F-4D97-AF65-F5344CB8AC3E}">
        <p14:creationId xmlns:p14="http://schemas.microsoft.com/office/powerpoint/2010/main" val="798764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BE89979-91DD-495A-9DCE-B448625C3BBB}" type="datetimeFigureOut">
              <a:rPr lang="en-GB" smtClean="0"/>
              <a:t>17/01/2019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05965-29CB-40B4-9EFA-7C1E2844646E}" type="slidenum">
              <a:rPr lang="en-GB" smtClean="0"/>
              <a:t>‹#›</a:t>
            </a:fld>
            <a:endParaRPr lang="en-GB"/>
          </a:p>
        </p:txBody>
      </p:sp>
    </p:spTree>
    <p:extLst>
      <p:ext uri="{BB962C8B-B14F-4D97-AF65-F5344CB8AC3E}">
        <p14:creationId xmlns:p14="http://schemas.microsoft.com/office/powerpoint/2010/main" val="2230726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BE89979-91DD-495A-9DCE-B448625C3BBB}" type="datetimeFigureOut">
              <a:rPr lang="en-GB" smtClean="0"/>
              <a:t>17/01/2019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05965-29CB-40B4-9EFA-7C1E2844646E}" type="slidenum">
              <a:rPr lang="en-GB" smtClean="0"/>
              <a:t>‹#›</a:t>
            </a:fld>
            <a:endParaRPr lang="en-GB"/>
          </a:p>
        </p:txBody>
      </p:sp>
    </p:spTree>
    <p:extLst>
      <p:ext uri="{BB962C8B-B14F-4D97-AF65-F5344CB8AC3E}">
        <p14:creationId xmlns:p14="http://schemas.microsoft.com/office/powerpoint/2010/main" val="3508519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BE89979-91DD-495A-9DCE-B448625C3BBB}" type="datetimeFigureOut">
              <a:rPr lang="en-GB" smtClean="0"/>
              <a:t>17/01/2019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05965-29CB-40B4-9EFA-7C1E2844646E}" type="slidenum">
              <a:rPr lang="en-GB" smtClean="0"/>
              <a:t>‹#›</a:t>
            </a:fld>
            <a:endParaRPr lang="en-GB"/>
          </a:p>
        </p:txBody>
      </p:sp>
    </p:spTree>
    <p:extLst>
      <p:ext uri="{BB962C8B-B14F-4D97-AF65-F5344CB8AC3E}">
        <p14:creationId xmlns:p14="http://schemas.microsoft.com/office/powerpoint/2010/main" val="3570263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89979-91DD-495A-9DCE-B448625C3BBB}" type="datetimeFigureOut">
              <a:rPr lang="en-GB" smtClean="0"/>
              <a:t>17/01/2019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05965-29CB-40B4-9EFA-7C1E2844646E}" type="slidenum">
              <a:rPr lang="en-GB" smtClean="0"/>
              <a:t>‹#›</a:t>
            </a:fld>
            <a:endParaRPr lang="en-GB"/>
          </a:p>
        </p:txBody>
      </p:sp>
    </p:spTree>
    <p:extLst>
      <p:ext uri="{BB962C8B-B14F-4D97-AF65-F5344CB8AC3E}">
        <p14:creationId xmlns:p14="http://schemas.microsoft.com/office/powerpoint/2010/main" val="3782449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E89979-91DD-495A-9DCE-B448625C3BBB}" type="datetimeFigureOut">
              <a:rPr lang="en-GB" smtClean="0"/>
              <a:t>17/01/2019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05965-29CB-40B4-9EFA-7C1E2844646E}" type="slidenum">
              <a:rPr lang="en-GB" smtClean="0"/>
              <a:t>‹#›</a:t>
            </a:fld>
            <a:endParaRPr lang="en-GB"/>
          </a:p>
        </p:txBody>
      </p:sp>
    </p:spTree>
    <p:extLst>
      <p:ext uri="{BB962C8B-B14F-4D97-AF65-F5344CB8AC3E}">
        <p14:creationId xmlns:p14="http://schemas.microsoft.com/office/powerpoint/2010/main" val="1557590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E89979-91DD-495A-9DCE-B448625C3BBB}" type="datetimeFigureOut">
              <a:rPr lang="en-GB" smtClean="0"/>
              <a:t>17/01/2019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05965-29CB-40B4-9EFA-7C1E2844646E}" type="slidenum">
              <a:rPr lang="en-GB" smtClean="0"/>
              <a:t>‹#›</a:t>
            </a:fld>
            <a:endParaRPr lang="en-GB"/>
          </a:p>
        </p:txBody>
      </p:sp>
    </p:spTree>
    <p:extLst>
      <p:ext uri="{BB962C8B-B14F-4D97-AF65-F5344CB8AC3E}">
        <p14:creationId xmlns:p14="http://schemas.microsoft.com/office/powerpoint/2010/main" val="3375851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4.png"/><Relationship Id="rId4" Type="http://schemas.openxmlformats.org/officeDocument/2006/relationships/slideLayout" Target="../slideLayouts/slideLayout18.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E89979-91DD-495A-9DCE-B448625C3BBB}" type="datetimeFigureOut">
              <a:rPr lang="en-GB" smtClean="0"/>
              <a:t>17/01/2019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05965-29CB-40B4-9EFA-7C1E2844646E}" type="slidenum">
              <a:rPr lang="en-GB" smtClean="0"/>
              <a:t>‹#›</a:t>
            </a:fld>
            <a:endParaRPr lang="en-GB"/>
          </a:p>
        </p:txBody>
      </p:sp>
    </p:spTree>
    <p:extLst>
      <p:ext uri="{BB962C8B-B14F-4D97-AF65-F5344CB8AC3E}">
        <p14:creationId xmlns:p14="http://schemas.microsoft.com/office/powerpoint/2010/main" val="1893753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9">
            <a:extLst/>
          </a:blip>
          <a:stretch>
            <a:fillRect/>
          </a:stretch>
        </p:blipFill>
        <p:spPr>
          <a:xfrm flipH="1" flipV="1">
            <a:off x="15367" y="5883990"/>
            <a:ext cx="4060324" cy="974011"/>
          </a:xfrm>
          <a:prstGeom prst="rect">
            <a:avLst/>
          </a:prstGeom>
          <a:ln w="12700">
            <a:miter lim="400000"/>
          </a:ln>
        </p:spPr>
      </p:pic>
      <p:pic>
        <p:nvPicPr>
          <p:cNvPr id="3" name="Picture 7" descr="Picture 7"/>
          <p:cNvPicPr>
            <a:picLocks noChangeAspect="1"/>
          </p:cNvPicPr>
          <p:nvPr/>
        </p:nvPicPr>
        <p:blipFill>
          <a:blip r:embed="rId9">
            <a:extLst/>
          </a:blip>
          <a:stretch>
            <a:fillRect/>
          </a:stretch>
        </p:blipFill>
        <p:spPr>
          <a:xfrm>
            <a:off x="7221060" y="0"/>
            <a:ext cx="4970940" cy="1102306"/>
          </a:xfrm>
          <a:prstGeom prst="rect">
            <a:avLst/>
          </a:prstGeom>
          <a:ln w="12700">
            <a:miter lim="400000"/>
          </a:ln>
        </p:spPr>
      </p:pic>
      <p:pic>
        <p:nvPicPr>
          <p:cNvPr id="4" name="Picture 8" descr="Picture 8"/>
          <p:cNvPicPr>
            <a:picLocks noChangeAspect="1"/>
          </p:cNvPicPr>
          <p:nvPr/>
        </p:nvPicPr>
        <p:blipFill>
          <a:blip r:embed="rId10">
            <a:extLst/>
          </a:blip>
          <a:stretch>
            <a:fillRect/>
          </a:stretch>
        </p:blipFill>
        <p:spPr>
          <a:xfrm>
            <a:off x="11045711" y="5867400"/>
            <a:ext cx="1162730" cy="990600"/>
          </a:xfrm>
          <a:prstGeom prst="rect">
            <a:avLst/>
          </a:prstGeom>
          <a:ln w="12700">
            <a:miter lim="400000"/>
          </a:ln>
        </p:spPr>
      </p:pic>
      <p:sp>
        <p:nvSpPr>
          <p:cNvPr id="5" name="Title Text"/>
          <p:cNvSpPr>
            <a:spLocks noGrp="1"/>
          </p:cNvSpPr>
          <p:nvPr>
            <p:ph type="title"/>
          </p:nvPr>
        </p:nvSpPr>
        <p:spPr>
          <a:xfrm>
            <a:off x="609600" y="274638"/>
            <a:ext cx="109728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6" name="Body Level One…"/>
          <p:cNvSpPr>
            <a:spLocks noGrp="1"/>
          </p:cNvSpPr>
          <p:nvPr>
            <p:ph type="body" idx="1"/>
          </p:nvPr>
        </p:nvSpPr>
        <p:spPr>
          <a:xfrm>
            <a:off x="609600" y="1600200"/>
            <a:ext cx="10972800" cy="4525965"/>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 name="Slide Number"/>
          <p:cNvSpPr>
            <a:spLocks noGrp="1"/>
          </p:cNvSpPr>
          <p:nvPr>
            <p:ph type="sldNum" sz="quarter" idx="2"/>
          </p:nvPr>
        </p:nvSpPr>
        <p:spPr>
          <a:xfrm>
            <a:off x="10313285" y="6359845"/>
            <a:ext cx="253116" cy="294639"/>
          </a:xfrm>
          <a:prstGeom prst="rect">
            <a:avLst/>
          </a:prstGeom>
          <a:ln w="12700">
            <a:miter lim="400000"/>
          </a:ln>
        </p:spPr>
        <p:txBody>
          <a:bodyPr wrap="none" lIns="45718" tIns="45718" rIns="45718" bIns="45718" anchor="ctr">
            <a:spAutoFit/>
          </a:bodyPr>
          <a:lstStyle>
            <a:lvl1pPr algn="r">
              <a:defRPr sz="1200">
                <a:solidFill>
                  <a:srgbClr val="888888"/>
                </a:solidFill>
                <a:latin typeface="Roboto Condensed Regular"/>
                <a:ea typeface="Roboto Condensed Regular"/>
                <a:cs typeface="Roboto Condensed Regular"/>
                <a:sym typeface="Roboto Condensed Regular"/>
              </a:defRPr>
            </a:lvl1pPr>
          </a:lstStyle>
          <a:p>
            <a:fld id="{49E05965-29CB-40B4-9EFA-7C1E2844646E}" type="slidenum">
              <a:rPr lang="en-GB" smtClean="0"/>
              <a:t>‹#›</a:t>
            </a:fld>
            <a:endParaRPr lang="en-GB"/>
          </a:p>
        </p:txBody>
      </p:sp>
    </p:spTree>
    <p:extLst>
      <p:ext uri="{BB962C8B-B14F-4D97-AF65-F5344CB8AC3E}">
        <p14:creationId xmlns:p14="http://schemas.microsoft.com/office/powerpoint/2010/main" val="259273290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transition spd="med"/>
  <p:txStyles>
    <p:titleStyle>
      <a:lvl1pPr marL="0" marR="0" indent="0" algn="l" defTabSz="914400" rtl="0" eaLnBrk="1" latinLnBrk="0" hangingPunct="1">
        <a:lnSpc>
          <a:spcPct val="100000"/>
        </a:lnSpc>
        <a:spcBef>
          <a:spcPts val="0"/>
        </a:spcBef>
        <a:spcAft>
          <a:spcPts val="0"/>
        </a:spcAft>
        <a:buClrTx/>
        <a:buSzTx/>
        <a:buFontTx/>
        <a:buNone/>
        <a:tabLst/>
        <a:defRPr sz="3600" b="0" i="0" u="none" strike="noStrike" cap="all" spc="0" baseline="0">
          <a:ln>
            <a:noFill/>
          </a:ln>
          <a:solidFill>
            <a:schemeClr val="accent2"/>
          </a:solidFill>
          <a:uFillTx/>
          <a:latin typeface="Oswald Bold"/>
          <a:ea typeface="Oswald Bold"/>
          <a:cs typeface="Oswald Bold"/>
          <a:sym typeface="Oswald Bold"/>
        </a:defRPr>
      </a:lvl1pPr>
      <a:lvl2pPr marL="0" marR="0" indent="0" algn="l" defTabSz="914400" rtl="0" eaLnBrk="1" latinLnBrk="0" hangingPunct="1">
        <a:lnSpc>
          <a:spcPct val="100000"/>
        </a:lnSpc>
        <a:spcBef>
          <a:spcPts val="0"/>
        </a:spcBef>
        <a:spcAft>
          <a:spcPts val="0"/>
        </a:spcAft>
        <a:buClrTx/>
        <a:buSzTx/>
        <a:buFontTx/>
        <a:buNone/>
        <a:tabLst/>
        <a:defRPr sz="3600" b="0" i="0" u="none" strike="noStrike" cap="all" spc="0" baseline="0">
          <a:ln>
            <a:noFill/>
          </a:ln>
          <a:solidFill>
            <a:schemeClr val="accent2"/>
          </a:solidFill>
          <a:uFillTx/>
          <a:latin typeface="Oswald Bold"/>
          <a:ea typeface="Oswald Bold"/>
          <a:cs typeface="Oswald Bold"/>
          <a:sym typeface="Oswald Bold"/>
        </a:defRPr>
      </a:lvl2pPr>
      <a:lvl3pPr marL="0" marR="0" indent="0" algn="l" defTabSz="914400" rtl="0" eaLnBrk="1" latinLnBrk="0" hangingPunct="1">
        <a:lnSpc>
          <a:spcPct val="100000"/>
        </a:lnSpc>
        <a:spcBef>
          <a:spcPts val="0"/>
        </a:spcBef>
        <a:spcAft>
          <a:spcPts val="0"/>
        </a:spcAft>
        <a:buClrTx/>
        <a:buSzTx/>
        <a:buFontTx/>
        <a:buNone/>
        <a:tabLst/>
        <a:defRPr sz="3600" b="0" i="0" u="none" strike="noStrike" cap="all" spc="0" baseline="0">
          <a:ln>
            <a:noFill/>
          </a:ln>
          <a:solidFill>
            <a:schemeClr val="accent2"/>
          </a:solidFill>
          <a:uFillTx/>
          <a:latin typeface="Oswald Bold"/>
          <a:ea typeface="Oswald Bold"/>
          <a:cs typeface="Oswald Bold"/>
          <a:sym typeface="Oswald Bold"/>
        </a:defRPr>
      </a:lvl3pPr>
      <a:lvl4pPr marL="0" marR="0" indent="0" algn="l" defTabSz="914400" rtl="0" eaLnBrk="1" latinLnBrk="0" hangingPunct="1">
        <a:lnSpc>
          <a:spcPct val="100000"/>
        </a:lnSpc>
        <a:spcBef>
          <a:spcPts val="0"/>
        </a:spcBef>
        <a:spcAft>
          <a:spcPts val="0"/>
        </a:spcAft>
        <a:buClrTx/>
        <a:buSzTx/>
        <a:buFontTx/>
        <a:buNone/>
        <a:tabLst/>
        <a:defRPr sz="3600" b="0" i="0" u="none" strike="noStrike" cap="all" spc="0" baseline="0">
          <a:ln>
            <a:noFill/>
          </a:ln>
          <a:solidFill>
            <a:schemeClr val="accent2"/>
          </a:solidFill>
          <a:uFillTx/>
          <a:latin typeface="Oswald Bold"/>
          <a:ea typeface="Oswald Bold"/>
          <a:cs typeface="Oswald Bold"/>
          <a:sym typeface="Oswald Bold"/>
        </a:defRPr>
      </a:lvl4pPr>
      <a:lvl5pPr marL="0" marR="0" indent="0" algn="l" defTabSz="914400" rtl="0" eaLnBrk="1" latinLnBrk="0" hangingPunct="1">
        <a:lnSpc>
          <a:spcPct val="100000"/>
        </a:lnSpc>
        <a:spcBef>
          <a:spcPts val="0"/>
        </a:spcBef>
        <a:spcAft>
          <a:spcPts val="0"/>
        </a:spcAft>
        <a:buClrTx/>
        <a:buSzTx/>
        <a:buFontTx/>
        <a:buNone/>
        <a:tabLst/>
        <a:defRPr sz="3600" b="0" i="0" u="none" strike="noStrike" cap="all" spc="0" baseline="0">
          <a:ln>
            <a:noFill/>
          </a:ln>
          <a:solidFill>
            <a:schemeClr val="accent2"/>
          </a:solidFill>
          <a:uFillTx/>
          <a:latin typeface="Oswald Bold"/>
          <a:ea typeface="Oswald Bold"/>
          <a:cs typeface="Oswald Bold"/>
          <a:sym typeface="Oswald Bold"/>
        </a:defRPr>
      </a:lvl5pPr>
      <a:lvl6pPr marL="0" marR="0" indent="0" algn="l" defTabSz="914400" rtl="0" eaLnBrk="1" latinLnBrk="0" hangingPunct="1">
        <a:lnSpc>
          <a:spcPct val="100000"/>
        </a:lnSpc>
        <a:spcBef>
          <a:spcPts val="0"/>
        </a:spcBef>
        <a:spcAft>
          <a:spcPts val="0"/>
        </a:spcAft>
        <a:buClrTx/>
        <a:buSzTx/>
        <a:buFontTx/>
        <a:buNone/>
        <a:tabLst/>
        <a:defRPr sz="3600" b="0" i="0" u="none" strike="noStrike" cap="all" spc="0" baseline="0">
          <a:ln>
            <a:noFill/>
          </a:ln>
          <a:solidFill>
            <a:schemeClr val="accent2"/>
          </a:solidFill>
          <a:uFillTx/>
          <a:latin typeface="Oswald Bold"/>
          <a:ea typeface="Oswald Bold"/>
          <a:cs typeface="Oswald Bold"/>
          <a:sym typeface="Oswald Bold"/>
        </a:defRPr>
      </a:lvl6pPr>
      <a:lvl7pPr marL="0" marR="0" indent="0" algn="l" defTabSz="914400" rtl="0" eaLnBrk="1" latinLnBrk="0" hangingPunct="1">
        <a:lnSpc>
          <a:spcPct val="100000"/>
        </a:lnSpc>
        <a:spcBef>
          <a:spcPts val="0"/>
        </a:spcBef>
        <a:spcAft>
          <a:spcPts val="0"/>
        </a:spcAft>
        <a:buClrTx/>
        <a:buSzTx/>
        <a:buFontTx/>
        <a:buNone/>
        <a:tabLst/>
        <a:defRPr sz="3600" b="0" i="0" u="none" strike="noStrike" cap="all" spc="0" baseline="0">
          <a:ln>
            <a:noFill/>
          </a:ln>
          <a:solidFill>
            <a:schemeClr val="accent2"/>
          </a:solidFill>
          <a:uFillTx/>
          <a:latin typeface="Oswald Bold"/>
          <a:ea typeface="Oswald Bold"/>
          <a:cs typeface="Oswald Bold"/>
          <a:sym typeface="Oswald Bold"/>
        </a:defRPr>
      </a:lvl7pPr>
      <a:lvl8pPr marL="0" marR="0" indent="0" algn="l" defTabSz="914400" rtl="0" eaLnBrk="1" latinLnBrk="0" hangingPunct="1">
        <a:lnSpc>
          <a:spcPct val="100000"/>
        </a:lnSpc>
        <a:spcBef>
          <a:spcPts val="0"/>
        </a:spcBef>
        <a:spcAft>
          <a:spcPts val="0"/>
        </a:spcAft>
        <a:buClrTx/>
        <a:buSzTx/>
        <a:buFontTx/>
        <a:buNone/>
        <a:tabLst/>
        <a:defRPr sz="3600" b="0" i="0" u="none" strike="noStrike" cap="all" spc="0" baseline="0">
          <a:ln>
            <a:noFill/>
          </a:ln>
          <a:solidFill>
            <a:schemeClr val="accent2"/>
          </a:solidFill>
          <a:uFillTx/>
          <a:latin typeface="Oswald Bold"/>
          <a:ea typeface="Oswald Bold"/>
          <a:cs typeface="Oswald Bold"/>
          <a:sym typeface="Oswald Bold"/>
        </a:defRPr>
      </a:lvl8pPr>
      <a:lvl9pPr marL="0" marR="0" indent="0" algn="l" defTabSz="914400" rtl="0" eaLnBrk="1" latinLnBrk="0" hangingPunct="1">
        <a:lnSpc>
          <a:spcPct val="100000"/>
        </a:lnSpc>
        <a:spcBef>
          <a:spcPts val="0"/>
        </a:spcBef>
        <a:spcAft>
          <a:spcPts val="0"/>
        </a:spcAft>
        <a:buClrTx/>
        <a:buSzTx/>
        <a:buFontTx/>
        <a:buNone/>
        <a:tabLst/>
        <a:defRPr sz="3600" b="0" i="0" u="none" strike="noStrike" cap="all" spc="0" baseline="0">
          <a:ln>
            <a:noFill/>
          </a:ln>
          <a:solidFill>
            <a:schemeClr val="accent2"/>
          </a:solidFill>
          <a:uFillTx/>
          <a:latin typeface="Oswald Bold"/>
          <a:ea typeface="Oswald Bold"/>
          <a:cs typeface="Oswald Bold"/>
          <a:sym typeface="Oswald Bold"/>
        </a:defRPr>
      </a:lvl9pPr>
    </p:titleStyle>
    <p:bodyStyle>
      <a:lvl1pPr marL="342900" marR="0" indent="-342900" algn="l" defTabSz="914400" rtl="0" eaLnBrk="1" latinLnBrk="0" hangingPunct="1">
        <a:lnSpc>
          <a:spcPct val="100000"/>
        </a:lnSpc>
        <a:spcBef>
          <a:spcPts val="500"/>
        </a:spcBef>
        <a:spcAft>
          <a:spcPts val="0"/>
        </a:spcAft>
        <a:buClrTx/>
        <a:buSzPct val="100000"/>
        <a:buFont typeface="Arial"/>
        <a:buChar char="•"/>
        <a:tabLst/>
        <a:defRPr sz="2400" b="0" i="0" u="none" strike="noStrike" cap="none" spc="0" baseline="0">
          <a:ln>
            <a:noFill/>
          </a:ln>
          <a:solidFill>
            <a:srgbClr val="404040"/>
          </a:solidFill>
          <a:uFillTx/>
          <a:latin typeface="Roboto Condensed"/>
          <a:ea typeface="Roboto Condensed Regular"/>
          <a:cs typeface="Roboto Condensed"/>
          <a:sym typeface="Roboto Condensed Regular"/>
        </a:defRPr>
      </a:lvl1pPr>
      <a:lvl2pPr marL="800100" marR="0" indent="-342900" algn="l" defTabSz="914400" rtl="0" eaLnBrk="1" latinLnBrk="0" hangingPunct="1">
        <a:lnSpc>
          <a:spcPct val="100000"/>
        </a:lnSpc>
        <a:spcBef>
          <a:spcPts val="500"/>
        </a:spcBef>
        <a:spcAft>
          <a:spcPts val="0"/>
        </a:spcAft>
        <a:buClrTx/>
        <a:buSzPct val="100000"/>
        <a:buFont typeface="Arial"/>
        <a:buChar char="–"/>
        <a:tabLst/>
        <a:defRPr sz="2400" b="0" i="0" u="none" strike="noStrike" cap="none" spc="0" baseline="0">
          <a:ln>
            <a:noFill/>
          </a:ln>
          <a:solidFill>
            <a:srgbClr val="404040"/>
          </a:solidFill>
          <a:uFillTx/>
          <a:latin typeface="Roboto Condensed"/>
          <a:ea typeface="Roboto Condensed Regular"/>
          <a:cs typeface="Roboto Condensed"/>
          <a:sym typeface="Roboto Condensed Regular"/>
        </a:defRPr>
      </a:lvl2pPr>
      <a:lvl3pPr marL="1219200" marR="0" indent="-304800" algn="l" defTabSz="914400" rtl="0" eaLnBrk="1" latinLnBrk="0" hangingPunct="1">
        <a:lnSpc>
          <a:spcPct val="100000"/>
        </a:lnSpc>
        <a:spcBef>
          <a:spcPts val="500"/>
        </a:spcBef>
        <a:spcAft>
          <a:spcPts val="0"/>
        </a:spcAft>
        <a:buClrTx/>
        <a:buSzPct val="100000"/>
        <a:buFont typeface="Arial"/>
        <a:buChar char="•"/>
        <a:tabLst/>
        <a:defRPr sz="2400" b="0" i="0" u="none" strike="noStrike" cap="none" spc="0" baseline="0">
          <a:ln>
            <a:noFill/>
          </a:ln>
          <a:solidFill>
            <a:srgbClr val="404040"/>
          </a:solidFill>
          <a:uFillTx/>
          <a:latin typeface="Roboto Condensed"/>
          <a:ea typeface="Roboto Condensed Regular"/>
          <a:cs typeface="Roboto Condensed"/>
          <a:sym typeface="Roboto Condensed Regular"/>
        </a:defRPr>
      </a:lvl3pPr>
      <a:lvl4pPr marL="1714500" marR="0" indent="-342900" algn="l" defTabSz="914400" rtl="0" eaLnBrk="1" latinLnBrk="0" hangingPunct="1">
        <a:lnSpc>
          <a:spcPct val="100000"/>
        </a:lnSpc>
        <a:spcBef>
          <a:spcPts val="500"/>
        </a:spcBef>
        <a:spcAft>
          <a:spcPts val="0"/>
        </a:spcAft>
        <a:buClrTx/>
        <a:buSzPct val="100000"/>
        <a:buFont typeface="Arial"/>
        <a:buChar char="–"/>
        <a:tabLst/>
        <a:defRPr sz="2400" b="0" i="0" u="none" strike="noStrike" cap="none" spc="0" baseline="0">
          <a:ln>
            <a:noFill/>
          </a:ln>
          <a:solidFill>
            <a:srgbClr val="404040"/>
          </a:solidFill>
          <a:uFillTx/>
          <a:latin typeface="Roboto Condensed"/>
          <a:ea typeface="Roboto Condensed Regular"/>
          <a:cs typeface="Roboto Condensed"/>
          <a:sym typeface="Roboto Condensed Regular"/>
        </a:defRPr>
      </a:lvl4pPr>
      <a:lvl5pPr marL="2220684" marR="0" indent="-391884" algn="l" defTabSz="914400" rtl="0" eaLnBrk="1" latinLnBrk="0" hangingPunct="1">
        <a:lnSpc>
          <a:spcPct val="100000"/>
        </a:lnSpc>
        <a:spcBef>
          <a:spcPts val="500"/>
        </a:spcBef>
        <a:spcAft>
          <a:spcPts val="0"/>
        </a:spcAft>
        <a:buClrTx/>
        <a:buSzPct val="100000"/>
        <a:buFont typeface="Arial"/>
        <a:buChar char="»"/>
        <a:tabLst/>
        <a:defRPr sz="2400" b="0" i="0" u="none" strike="noStrike" cap="none" spc="0" baseline="0">
          <a:ln>
            <a:noFill/>
          </a:ln>
          <a:solidFill>
            <a:srgbClr val="404040"/>
          </a:solidFill>
          <a:uFillTx/>
          <a:latin typeface="Roboto Condensed"/>
          <a:ea typeface="Roboto Condensed Regular"/>
          <a:cs typeface="Roboto Condensed"/>
          <a:sym typeface="Roboto Condensed Regular"/>
        </a:defRPr>
      </a:lvl5pPr>
      <a:lvl6pPr marL="2560320" marR="0" indent="-274320" algn="l" defTabSz="914400" rtl="0" eaLnBrk="1" latinLnBrk="0" hangingPunct="1">
        <a:lnSpc>
          <a:spcPct val="100000"/>
        </a:lnSpc>
        <a:spcBef>
          <a:spcPts val="500"/>
        </a:spcBef>
        <a:spcAft>
          <a:spcPts val="0"/>
        </a:spcAft>
        <a:buClrTx/>
        <a:buSzPct val="100000"/>
        <a:buFont typeface="Arial"/>
        <a:buChar char="•"/>
        <a:tabLst/>
        <a:defRPr sz="2400" b="0" i="0" u="none" strike="noStrike" cap="none" spc="0" baseline="0">
          <a:ln>
            <a:noFill/>
          </a:ln>
          <a:solidFill>
            <a:srgbClr val="404040"/>
          </a:solidFill>
          <a:uFillTx/>
          <a:latin typeface="Roboto Condensed Regular"/>
          <a:ea typeface="Roboto Condensed Regular"/>
          <a:cs typeface="Roboto Condensed Regular"/>
          <a:sym typeface="Roboto Condensed Regular"/>
        </a:defRPr>
      </a:lvl6pPr>
      <a:lvl7pPr marL="3017520" marR="0" indent="-274320" algn="l" defTabSz="914400" rtl="0" eaLnBrk="1" latinLnBrk="0" hangingPunct="1">
        <a:lnSpc>
          <a:spcPct val="100000"/>
        </a:lnSpc>
        <a:spcBef>
          <a:spcPts val="500"/>
        </a:spcBef>
        <a:spcAft>
          <a:spcPts val="0"/>
        </a:spcAft>
        <a:buClrTx/>
        <a:buSzPct val="100000"/>
        <a:buFont typeface="Arial"/>
        <a:buChar char="•"/>
        <a:tabLst/>
        <a:defRPr sz="2400" b="0" i="0" u="none" strike="noStrike" cap="none" spc="0" baseline="0">
          <a:ln>
            <a:noFill/>
          </a:ln>
          <a:solidFill>
            <a:srgbClr val="404040"/>
          </a:solidFill>
          <a:uFillTx/>
          <a:latin typeface="Roboto Condensed Regular"/>
          <a:ea typeface="Roboto Condensed Regular"/>
          <a:cs typeface="Roboto Condensed Regular"/>
          <a:sym typeface="Roboto Condensed Regular"/>
        </a:defRPr>
      </a:lvl7pPr>
      <a:lvl8pPr marL="3474720" marR="0" indent="-274320" algn="l" defTabSz="914400" rtl="0" eaLnBrk="1" latinLnBrk="0" hangingPunct="1">
        <a:lnSpc>
          <a:spcPct val="100000"/>
        </a:lnSpc>
        <a:spcBef>
          <a:spcPts val="500"/>
        </a:spcBef>
        <a:spcAft>
          <a:spcPts val="0"/>
        </a:spcAft>
        <a:buClrTx/>
        <a:buSzPct val="100000"/>
        <a:buFont typeface="Arial"/>
        <a:buChar char="•"/>
        <a:tabLst/>
        <a:defRPr sz="2400" b="0" i="0" u="none" strike="noStrike" cap="none" spc="0" baseline="0">
          <a:ln>
            <a:noFill/>
          </a:ln>
          <a:solidFill>
            <a:srgbClr val="404040"/>
          </a:solidFill>
          <a:uFillTx/>
          <a:latin typeface="Roboto Condensed Regular"/>
          <a:ea typeface="Roboto Condensed Regular"/>
          <a:cs typeface="Roboto Condensed Regular"/>
          <a:sym typeface="Roboto Condensed Regular"/>
        </a:defRPr>
      </a:lvl8pPr>
      <a:lvl9pPr marL="3931920" marR="0" indent="-274320" algn="l" defTabSz="914400" rtl="0" eaLnBrk="1" latinLnBrk="0" hangingPunct="1">
        <a:lnSpc>
          <a:spcPct val="100000"/>
        </a:lnSpc>
        <a:spcBef>
          <a:spcPts val="500"/>
        </a:spcBef>
        <a:spcAft>
          <a:spcPts val="0"/>
        </a:spcAft>
        <a:buClrTx/>
        <a:buSzPct val="100000"/>
        <a:buFont typeface="Arial"/>
        <a:buChar char="•"/>
        <a:tabLst/>
        <a:defRPr sz="2400" b="0" i="0" u="none" strike="noStrike" cap="none" spc="0" baseline="0">
          <a:ln>
            <a:noFill/>
          </a:ln>
          <a:solidFill>
            <a:srgbClr val="404040"/>
          </a:solidFill>
          <a:uFillTx/>
          <a:latin typeface="Roboto Condensed Regular"/>
          <a:ea typeface="Roboto Condensed Regular"/>
          <a:cs typeface="Roboto Condensed Regular"/>
          <a:sym typeface="Roboto Condensed Regular"/>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Regular"/>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Regular"/>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Regular"/>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Regular"/>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Regular"/>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Regular"/>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Regular"/>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Regular"/>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9.png"/><Relationship Id="rId16" Type="http://schemas.openxmlformats.org/officeDocument/2006/relationships/image" Target="../media/image43.png"/><Relationship Id="rId1" Type="http://schemas.openxmlformats.org/officeDocument/2006/relationships/slideLayout" Target="../slideLayouts/slideLayout1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18" Type="http://schemas.openxmlformats.org/officeDocument/2006/relationships/image" Target="../media/image60.png"/><Relationship Id="rId26" Type="http://schemas.openxmlformats.org/officeDocument/2006/relationships/image" Target="../media/image68.jpeg"/><Relationship Id="rId3" Type="http://schemas.openxmlformats.org/officeDocument/2006/relationships/image" Target="../media/image45.jpe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2" Type="http://schemas.openxmlformats.org/officeDocument/2006/relationships/image" Target="../media/image9.png"/><Relationship Id="rId16" Type="http://schemas.openxmlformats.org/officeDocument/2006/relationships/image" Target="../media/image58.jpeg"/><Relationship Id="rId20" Type="http://schemas.openxmlformats.org/officeDocument/2006/relationships/image" Target="../media/image62.png"/><Relationship Id="rId1" Type="http://schemas.openxmlformats.org/officeDocument/2006/relationships/slideLayout" Target="../slideLayouts/slideLayout16.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image" Target="../media/image66.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9.png"/><Relationship Id="rId1" Type="http://schemas.openxmlformats.org/officeDocument/2006/relationships/slideLayout" Target="../slideLayouts/slideLayout16.xml"/><Relationship Id="rId5" Type="http://schemas.openxmlformats.org/officeDocument/2006/relationships/image" Target="../media/image72.png"/><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4.png"/><Relationship Id="rId5" Type="http://schemas.openxmlformats.org/officeDocument/2006/relationships/image" Target="../media/image83.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91.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innovify.com/about?wvideo=3r4eh8xm1f" TargetMode="Externa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6.gif"/><Relationship Id="rId7"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8.png"/><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91.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91.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74.png"/><Relationship Id="rId3" Type="http://schemas.openxmlformats.org/officeDocument/2006/relationships/slideLayout" Target="../slideLayouts/slideLayout12.xml"/><Relationship Id="rId7" Type="http://schemas.openxmlformats.org/officeDocument/2006/relationships/diagramQuickStyle" Target="../diagrams/quickStyle2.xml"/><Relationship Id="rId12" Type="http://schemas.openxmlformats.org/officeDocument/2006/relationships/image" Target="../media/image10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xml"/><Relationship Id="rId11" Type="http://schemas.openxmlformats.org/officeDocument/2006/relationships/image" Target="../media/image109.png"/><Relationship Id="rId5" Type="http://schemas.openxmlformats.org/officeDocument/2006/relationships/diagramData" Target="../diagrams/data2.xml"/><Relationship Id="rId10" Type="http://schemas.openxmlformats.org/officeDocument/2006/relationships/hyperlink" Target="http://bit.ly/2Qi15Bu" TargetMode="External"/><Relationship Id="rId4" Type="http://schemas.openxmlformats.org/officeDocument/2006/relationships/image" Target="../media/image108.png"/><Relationship Id="rId9" Type="http://schemas.microsoft.com/office/2007/relationships/diagramDrawing" Target="../diagrams/drawing2.xml"/></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112.png"/><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3.jpe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9.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87"/>
          <p:cNvPicPr preferRelativeResize="0"/>
          <p:nvPr/>
        </p:nvPicPr>
        <p:blipFill>
          <a:blip r:embed="rId3">
            <a:alphaModFix/>
          </a:blip>
          <a:stretch>
            <a:fillRect/>
          </a:stretch>
        </p:blipFill>
        <p:spPr>
          <a:xfrm>
            <a:off x="1365785" y="101600"/>
            <a:ext cx="8329880" cy="6654800"/>
          </a:xfrm>
          <a:prstGeom prst="rect">
            <a:avLst/>
          </a:prstGeom>
          <a:noFill/>
          <a:ln>
            <a:noFill/>
          </a:ln>
        </p:spPr>
      </p:pic>
      <p:sp>
        <p:nvSpPr>
          <p:cNvPr id="421" name="Google Shape;421;p87"/>
          <p:cNvSpPr/>
          <p:nvPr/>
        </p:nvSpPr>
        <p:spPr>
          <a:xfrm rot="-10603501">
            <a:off x="8170930" y="3390960"/>
            <a:ext cx="2177556" cy="1734017"/>
          </a:xfrm>
          <a:prstGeom prst="rightArrow">
            <a:avLst>
              <a:gd name="adj1" fmla="val 50000"/>
              <a:gd name="adj2" fmla="val 50000"/>
            </a:avLst>
          </a:prstGeom>
          <a:solidFill>
            <a:srgbClr val="FF9900"/>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138397804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1"/>
          <p:cNvSpPr>
            <a:spLocks noGrp="1"/>
          </p:cNvSpPr>
          <p:nvPr>
            <p:ph type="title"/>
          </p:nvPr>
        </p:nvSpPr>
        <p:spPr>
          <a:xfrm>
            <a:off x="609600" y="274638"/>
            <a:ext cx="10972800" cy="1143001"/>
          </a:xfrm>
          <a:prstGeom prst="rect">
            <a:avLst/>
          </a:prstGeom>
        </p:spPr>
        <p:txBody>
          <a:bodyPr/>
          <a:lstStyle/>
          <a:p>
            <a:pPr>
              <a:defRPr>
                <a:solidFill>
                  <a:srgbClr val="000000"/>
                </a:solidFill>
              </a:defRPr>
            </a:pPr>
            <a:r>
              <a:t>Our </a:t>
            </a:r>
            <a:r>
              <a:rPr>
                <a:solidFill>
                  <a:schemeClr val="accent2"/>
                </a:solidFill>
              </a:rPr>
              <a:t>e</a:t>
            </a:r>
            <a:r>
              <a:t>xpertise</a:t>
            </a:r>
          </a:p>
        </p:txBody>
      </p:sp>
      <p:sp>
        <p:nvSpPr>
          <p:cNvPr id="143" name="FRONT-END DEVELOPMENT"/>
          <p:cNvSpPr>
            <a:spLocks noGrp="1"/>
          </p:cNvSpPr>
          <p:nvPr>
            <p:ph type="body" idx="1"/>
          </p:nvPr>
        </p:nvSpPr>
        <p:spPr>
          <a:xfrm>
            <a:off x="454366" y="1755250"/>
            <a:ext cx="3513085" cy="485282"/>
          </a:xfrm>
          <a:prstGeom prst="rect">
            <a:avLst/>
          </a:prstGeom>
        </p:spPr>
        <p:txBody>
          <a:bodyPr>
            <a:normAutofit/>
          </a:bodyPr>
          <a:lstStyle>
            <a:lvl1pPr marL="0" indent="0" algn="ctr">
              <a:lnSpc>
                <a:spcPct val="90000"/>
              </a:lnSpc>
              <a:spcBef>
                <a:spcPts val="400"/>
              </a:spcBef>
              <a:buSzTx/>
              <a:buNone/>
              <a:defRPr sz="2200">
                <a:latin typeface="Roboto Condensed Bold"/>
                <a:ea typeface="Roboto Condensed Bold"/>
                <a:cs typeface="Roboto Condensed Bold"/>
                <a:sym typeface="Roboto Condensed Bold"/>
              </a:defRPr>
            </a:lvl1pPr>
          </a:lstStyle>
          <a:p>
            <a:r>
              <a:t>FRONT-END DEVELOPMENT</a:t>
            </a:r>
          </a:p>
        </p:txBody>
      </p:sp>
      <p:pic>
        <p:nvPicPr>
          <p:cNvPr id="141" name="border-1.png" descr="border-1.png"/>
          <p:cNvPicPr>
            <a:picLocks noChangeAspect="1"/>
          </p:cNvPicPr>
          <p:nvPr/>
        </p:nvPicPr>
        <p:blipFill>
          <a:blip r:embed="rId2">
            <a:extLst/>
          </a:blip>
          <a:stretch>
            <a:fillRect/>
          </a:stretch>
        </p:blipFill>
        <p:spPr>
          <a:xfrm>
            <a:off x="716110" y="1249063"/>
            <a:ext cx="1422402" cy="63502"/>
          </a:xfrm>
          <a:prstGeom prst="rect">
            <a:avLst/>
          </a:prstGeom>
          <a:ln w="12700">
            <a:miter lim="400000"/>
          </a:ln>
        </p:spPr>
      </p:pic>
      <p:sp>
        <p:nvSpPr>
          <p:cNvPr id="142" name="Rectangle"/>
          <p:cNvSpPr/>
          <p:nvPr/>
        </p:nvSpPr>
        <p:spPr>
          <a:xfrm>
            <a:off x="474960" y="1534136"/>
            <a:ext cx="3574654" cy="2052353"/>
          </a:xfrm>
          <a:prstGeom prst="rect">
            <a:avLst/>
          </a:prstGeom>
          <a:solidFill>
            <a:srgbClr val="F2F2F2"/>
          </a:solidFill>
          <a:ln w="12700">
            <a:miter lim="400000"/>
          </a:ln>
          <a:effectLst>
            <a:outerShdw blurRad="88900" dist="38823" dir="5400000" rotWithShape="0">
              <a:srgbClr val="000000">
                <a:alpha val="15576"/>
              </a:srgbClr>
            </a:outerShdw>
          </a:effectLst>
        </p:spPr>
        <p:txBody>
          <a:bodyPr lIns="45718" tIns="45718" rIns="45718" bIns="45718" anchor="ctr"/>
          <a:lstStyle/>
          <a:p>
            <a:pPr marL="0" marR="0" lvl="0" indent="0" algn="l" defTabSz="914400" rtl="0" eaLnBrk="1" fontAlgn="auto" latinLnBrk="0" hangingPunct="1">
              <a:lnSpc>
                <a:spcPct val="100000"/>
              </a:lnSpc>
              <a:spcBef>
                <a:spcPts val="0"/>
              </a:spcBef>
              <a:spcAft>
                <a:spcPts val="0"/>
              </a:spcAft>
              <a:buClrTx/>
              <a:buSzTx/>
              <a:buFontTx/>
              <a:buNone/>
              <a:tabLst/>
              <a:defRPr>
                <a:latin typeface="Roboto Condensed Regular"/>
                <a:ea typeface="Roboto Condensed Regular"/>
                <a:cs typeface="Roboto Condensed Regular"/>
                <a:sym typeface="Roboto Condensed Regular"/>
              </a:defRPr>
            </a:pPr>
            <a:endParaRPr kumimoji="0" sz="1800" b="0" i="0" u="none" strike="noStrike" kern="1200" cap="none" spc="0" normalizeH="0" baseline="0" noProof="0">
              <a:ln>
                <a:noFill/>
              </a:ln>
              <a:solidFill>
                <a:srgbClr val="000000"/>
              </a:solidFill>
              <a:effectLst/>
              <a:uLnTx/>
              <a:uFillTx/>
              <a:latin typeface="Roboto Condensed Regular"/>
              <a:sym typeface="Roboto Condensed Regular"/>
            </a:endParaRPr>
          </a:p>
        </p:txBody>
      </p:sp>
      <p:sp>
        <p:nvSpPr>
          <p:cNvPr id="144" name="Rectangle"/>
          <p:cNvSpPr/>
          <p:nvPr/>
        </p:nvSpPr>
        <p:spPr>
          <a:xfrm>
            <a:off x="4335760" y="1534136"/>
            <a:ext cx="3565470" cy="2061641"/>
          </a:xfrm>
          <a:prstGeom prst="rect">
            <a:avLst/>
          </a:prstGeom>
          <a:solidFill>
            <a:srgbClr val="F2F2F2"/>
          </a:solidFill>
          <a:ln w="12700">
            <a:miter lim="400000"/>
          </a:ln>
          <a:effectLst>
            <a:outerShdw blurRad="88900" dist="38823" dir="5400000" rotWithShape="0">
              <a:srgbClr val="000000">
                <a:alpha val="15576"/>
              </a:srgbClr>
            </a:outerShdw>
          </a:effectLst>
        </p:spPr>
        <p:txBody>
          <a:bodyPr lIns="45718" tIns="45718" rIns="45718" bIns="45718" anchor="ctr"/>
          <a:lstStyle/>
          <a:p>
            <a:pPr marL="0" marR="0" lvl="0" indent="0" algn="l" defTabSz="914400" rtl="0" eaLnBrk="1" fontAlgn="auto" latinLnBrk="0" hangingPunct="1">
              <a:lnSpc>
                <a:spcPct val="100000"/>
              </a:lnSpc>
              <a:spcBef>
                <a:spcPts val="0"/>
              </a:spcBef>
              <a:spcAft>
                <a:spcPts val="0"/>
              </a:spcAft>
              <a:buClrTx/>
              <a:buSzTx/>
              <a:buFontTx/>
              <a:buNone/>
              <a:tabLst/>
              <a:defRPr>
                <a:latin typeface="Roboto Condensed Regular"/>
                <a:ea typeface="Roboto Condensed Regular"/>
                <a:cs typeface="Roboto Condensed Regular"/>
                <a:sym typeface="Roboto Condensed Regular"/>
              </a:defRPr>
            </a:pPr>
            <a:endParaRPr kumimoji="0" sz="1800" b="0" i="0" u="none" strike="noStrike" kern="1200" cap="none" spc="0" normalizeH="0" baseline="0" noProof="0">
              <a:ln>
                <a:noFill/>
              </a:ln>
              <a:solidFill>
                <a:srgbClr val="000000"/>
              </a:solidFill>
              <a:effectLst/>
              <a:uLnTx/>
              <a:uFillTx/>
              <a:latin typeface="Roboto Condensed Regular"/>
              <a:sym typeface="Roboto Condensed Regular"/>
            </a:endParaRPr>
          </a:p>
        </p:txBody>
      </p:sp>
      <p:sp>
        <p:nvSpPr>
          <p:cNvPr id="145" name="BACK-END DEVELOPMENT"/>
          <p:cNvSpPr/>
          <p:nvPr/>
        </p:nvSpPr>
        <p:spPr>
          <a:xfrm>
            <a:off x="4435472" y="1740115"/>
            <a:ext cx="3366046" cy="48231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algn="ctr">
              <a:lnSpc>
                <a:spcPct val="90000"/>
              </a:lnSpc>
              <a:spcBef>
                <a:spcPts val="400"/>
              </a:spcBef>
              <a:defRPr sz="2200">
                <a:solidFill>
                  <a:srgbClr val="404040"/>
                </a:solidFill>
                <a:latin typeface="Roboto Condensed Bold"/>
                <a:ea typeface="Roboto Condensed Bold"/>
                <a:cs typeface="Roboto Condensed Bold"/>
                <a:sym typeface="Roboto Condensed Bold"/>
              </a:defRPr>
            </a:lvl1p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sz="2200" b="0" i="0" u="none" strike="noStrike" kern="1200" cap="none" spc="0" normalizeH="0" baseline="0" noProof="0">
                <a:ln>
                  <a:noFill/>
                </a:ln>
                <a:solidFill>
                  <a:srgbClr val="404040"/>
                </a:solidFill>
                <a:effectLst/>
                <a:uLnTx/>
                <a:uFillTx/>
                <a:latin typeface="Roboto Condensed Bold"/>
                <a:sym typeface="Roboto Condensed Bold"/>
              </a:rPr>
              <a:t>BACK-END DEVELOPMENT</a:t>
            </a:r>
          </a:p>
        </p:txBody>
      </p:sp>
      <p:sp>
        <p:nvSpPr>
          <p:cNvPr id="146" name="Rectangle"/>
          <p:cNvSpPr/>
          <p:nvPr/>
        </p:nvSpPr>
        <p:spPr>
          <a:xfrm>
            <a:off x="8183860" y="1534136"/>
            <a:ext cx="3574656" cy="2058764"/>
          </a:xfrm>
          <a:prstGeom prst="rect">
            <a:avLst/>
          </a:prstGeom>
          <a:solidFill>
            <a:srgbClr val="F2F2F2"/>
          </a:solidFill>
          <a:ln w="12700">
            <a:miter lim="400000"/>
          </a:ln>
          <a:effectLst>
            <a:outerShdw blurRad="88900" dist="38823" dir="5400000" rotWithShape="0">
              <a:srgbClr val="000000">
                <a:alpha val="15576"/>
              </a:srgbClr>
            </a:outerShdw>
          </a:effectLst>
        </p:spPr>
        <p:txBody>
          <a:bodyPr lIns="45718" tIns="45718" rIns="45718" bIns="45718" anchor="ctr"/>
          <a:lstStyle/>
          <a:p>
            <a:pPr marL="0" marR="0" lvl="0" indent="0" algn="l" defTabSz="914400" rtl="0" eaLnBrk="1" fontAlgn="auto" latinLnBrk="0" hangingPunct="1">
              <a:lnSpc>
                <a:spcPct val="100000"/>
              </a:lnSpc>
              <a:spcBef>
                <a:spcPts val="0"/>
              </a:spcBef>
              <a:spcAft>
                <a:spcPts val="0"/>
              </a:spcAft>
              <a:buClrTx/>
              <a:buSzTx/>
              <a:buFontTx/>
              <a:buNone/>
              <a:tabLst/>
              <a:defRPr>
                <a:latin typeface="Roboto Condensed Regular"/>
                <a:ea typeface="Roboto Condensed Regular"/>
                <a:cs typeface="Roboto Condensed Regular"/>
                <a:sym typeface="Roboto Condensed Regular"/>
              </a:defRPr>
            </a:pPr>
            <a:endParaRPr kumimoji="0" sz="1800" b="0" i="0" u="none" strike="noStrike" kern="1200" cap="none" spc="0" normalizeH="0" baseline="0" noProof="0">
              <a:ln>
                <a:noFill/>
              </a:ln>
              <a:solidFill>
                <a:srgbClr val="000000"/>
              </a:solidFill>
              <a:effectLst/>
              <a:uLnTx/>
              <a:uFillTx/>
              <a:latin typeface="Roboto Condensed Regular"/>
              <a:sym typeface="Roboto Condensed Regular"/>
            </a:endParaRPr>
          </a:p>
        </p:txBody>
      </p:sp>
      <p:sp>
        <p:nvSpPr>
          <p:cNvPr id="147" name="Group"/>
          <p:cNvSpPr/>
          <p:nvPr/>
        </p:nvSpPr>
        <p:spPr>
          <a:xfrm>
            <a:off x="8613801" y="1742482"/>
            <a:ext cx="2714773" cy="48528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algn="ctr">
              <a:lnSpc>
                <a:spcPct val="90000"/>
              </a:lnSpc>
              <a:spcBef>
                <a:spcPts val="400"/>
              </a:spcBef>
              <a:defRPr sz="2200">
                <a:solidFill>
                  <a:srgbClr val="404040"/>
                </a:solidFill>
                <a:latin typeface="Roboto Condensed Bold"/>
                <a:ea typeface="Roboto Condensed Bold"/>
                <a:cs typeface="Roboto Condensed Bold"/>
                <a:sym typeface="Roboto Condensed Bold"/>
              </a:defRPr>
            </a:lvl1p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sz="2200" b="0" i="0" u="none" strike="noStrike" kern="1200" cap="none" spc="0" normalizeH="0" baseline="0" noProof="0">
                <a:ln>
                  <a:noFill/>
                </a:ln>
                <a:solidFill>
                  <a:srgbClr val="404040"/>
                </a:solidFill>
                <a:effectLst/>
                <a:uLnTx/>
                <a:uFillTx/>
                <a:latin typeface="Roboto Condensed Bold"/>
                <a:sym typeface="Roboto Condensed Bold"/>
              </a:rPr>
              <a:t>E-COMMERCE &amp; CMS</a:t>
            </a:r>
          </a:p>
        </p:txBody>
      </p:sp>
      <p:sp>
        <p:nvSpPr>
          <p:cNvPr id="148" name="Rectangle"/>
          <p:cNvSpPr/>
          <p:nvPr/>
        </p:nvSpPr>
        <p:spPr>
          <a:xfrm>
            <a:off x="8183860" y="3895181"/>
            <a:ext cx="3574656" cy="2055738"/>
          </a:xfrm>
          <a:prstGeom prst="rect">
            <a:avLst/>
          </a:prstGeom>
          <a:solidFill>
            <a:srgbClr val="F2F2F2"/>
          </a:solidFill>
          <a:ln w="12700">
            <a:miter lim="400000"/>
          </a:ln>
          <a:effectLst>
            <a:outerShdw blurRad="88900" dist="38823" dir="5400000" rotWithShape="0">
              <a:srgbClr val="000000">
                <a:alpha val="15576"/>
              </a:srgbClr>
            </a:outerShdw>
          </a:effectLst>
        </p:spPr>
        <p:txBody>
          <a:bodyPr lIns="45718" tIns="45718" rIns="45718" bIns="45718" anchor="ctr"/>
          <a:lstStyle/>
          <a:p>
            <a:pPr marL="0" marR="0" lvl="0" indent="0" algn="l" defTabSz="914400" rtl="0" eaLnBrk="1" fontAlgn="auto" latinLnBrk="0" hangingPunct="1">
              <a:lnSpc>
                <a:spcPct val="100000"/>
              </a:lnSpc>
              <a:spcBef>
                <a:spcPts val="0"/>
              </a:spcBef>
              <a:spcAft>
                <a:spcPts val="0"/>
              </a:spcAft>
              <a:buClrTx/>
              <a:buSzTx/>
              <a:buFontTx/>
              <a:buNone/>
              <a:tabLst/>
              <a:defRPr>
                <a:latin typeface="Roboto Condensed Regular"/>
                <a:ea typeface="Roboto Condensed Regular"/>
                <a:cs typeface="Roboto Condensed Regular"/>
                <a:sym typeface="Roboto Condensed Regular"/>
              </a:defRPr>
            </a:pPr>
            <a:endParaRPr kumimoji="0" sz="1800" b="0" i="0" u="none" strike="noStrike" kern="1200" cap="none" spc="0" normalizeH="0" baseline="0" noProof="0">
              <a:ln>
                <a:noFill/>
              </a:ln>
              <a:solidFill>
                <a:srgbClr val="000000"/>
              </a:solidFill>
              <a:effectLst/>
              <a:uLnTx/>
              <a:uFillTx/>
              <a:latin typeface="Roboto Condensed Regular"/>
              <a:sym typeface="Roboto Condensed Regular"/>
            </a:endParaRPr>
          </a:p>
        </p:txBody>
      </p:sp>
      <p:sp>
        <p:nvSpPr>
          <p:cNvPr id="149" name="Group"/>
          <p:cNvSpPr/>
          <p:nvPr/>
        </p:nvSpPr>
        <p:spPr>
          <a:xfrm>
            <a:off x="8594106" y="4083735"/>
            <a:ext cx="2754162" cy="48528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algn="ctr">
              <a:lnSpc>
                <a:spcPct val="90000"/>
              </a:lnSpc>
              <a:spcBef>
                <a:spcPts val="400"/>
              </a:spcBef>
              <a:defRPr sz="2200">
                <a:solidFill>
                  <a:srgbClr val="404040"/>
                </a:solidFill>
                <a:latin typeface="Roboto Condensed Bold"/>
                <a:ea typeface="Roboto Condensed Bold"/>
                <a:cs typeface="Roboto Condensed Bold"/>
                <a:sym typeface="Roboto Condensed Bold"/>
              </a:defRPr>
            </a:lvl1p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sz="2200" b="0" i="0" u="none" strike="noStrike" kern="1200" cap="none" spc="0" normalizeH="0" baseline="0" noProof="0">
                <a:ln>
                  <a:noFill/>
                </a:ln>
                <a:solidFill>
                  <a:srgbClr val="404040"/>
                </a:solidFill>
                <a:effectLst/>
                <a:uLnTx/>
                <a:uFillTx/>
                <a:latin typeface="Roboto Condensed Bold"/>
                <a:sym typeface="Roboto Condensed Bold"/>
              </a:rPr>
              <a:t>DEVOPS</a:t>
            </a:r>
          </a:p>
        </p:txBody>
      </p:sp>
      <p:sp>
        <p:nvSpPr>
          <p:cNvPr id="150" name="Rectangle"/>
          <p:cNvSpPr/>
          <p:nvPr/>
        </p:nvSpPr>
        <p:spPr>
          <a:xfrm>
            <a:off x="4335760" y="3858236"/>
            <a:ext cx="3574656" cy="2061343"/>
          </a:xfrm>
          <a:prstGeom prst="rect">
            <a:avLst/>
          </a:prstGeom>
          <a:solidFill>
            <a:srgbClr val="F2F2F2"/>
          </a:solidFill>
          <a:ln w="12700">
            <a:miter lim="400000"/>
          </a:ln>
          <a:effectLst>
            <a:outerShdw blurRad="88900" dist="38823" dir="5400000" rotWithShape="0">
              <a:srgbClr val="000000">
                <a:alpha val="15576"/>
              </a:srgbClr>
            </a:outerShdw>
          </a:effectLst>
        </p:spPr>
        <p:txBody>
          <a:bodyPr lIns="45718" tIns="45718" rIns="45718" bIns="45718" anchor="ctr"/>
          <a:lstStyle/>
          <a:p>
            <a:pPr marL="0" marR="0" lvl="0" indent="0" algn="l" defTabSz="914400" rtl="0" eaLnBrk="1" fontAlgn="auto" latinLnBrk="0" hangingPunct="1">
              <a:lnSpc>
                <a:spcPct val="100000"/>
              </a:lnSpc>
              <a:spcBef>
                <a:spcPts val="0"/>
              </a:spcBef>
              <a:spcAft>
                <a:spcPts val="0"/>
              </a:spcAft>
              <a:buClrTx/>
              <a:buSzTx/>
              <a:buFontTx/>
              <a:buNone/>
              <a:tabLst/>
              <a:defRPr>
                <a:latin typeface="Roboto Condensed Regular"/>
                <a:ea typeface="Roboto Condensed Regular"/>
                <a:cs typeface="Roboto Condensed Regular"/>
                <a:sym typeface="Roboto Condensed Regular"/>
              </a:defRPr>
            </a:pPr>
            <a:endParaRPr kumimoji="0" sz="1800" b="0" i="0" u="none" strike="noStrike" kern="1200" cap="none" spc="0" normalizeH="0" baseline="0" noProof="0">
              <a:ln>
                <a:noFill/>
              </a:ln>
              <a:solidFill>
                <a:srgbClr val="000000"/>
              </a:solidFill>
              <a:effectLst/>
              <a:uLnTx/>
              <a:uFillTx/>
              <a:latin typeface="Roboto Condensed Regular"/>
              <a:sym typeface="Roboto Condensed Regular"/>
            </a:endParaRPr>
          </a:p>
        </p:txBody>
      </p:sp>
      <p:sp>
        <p:nvSpPr>
          <p:cNvPr id="151" name="Group"/>
          <p:cNvSpPr/>
          <p:nvPr/>
        </p:nvSpPr>
        <p:spPr>
          <a:xfrm>
            <a:off x="4746008" y="4074498"/>
            <a:ext cx="2754160" cy="48528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algn="ctr">
              <a:lnSpc>
                <a:spcPct val="90000"/>
              </a:lnSpc>
              <a:spcBef>
                <a:spcPts val="400"/>
              </a:spcBef>
              <a:defRPr sz="2200">
                <a:solidFill>
                  <a:srgbClr val="404040"/>
                </a:solidFill>
                <a:latin typeface="Roboto Condensed Bold"/>
                <a:ea typeface="Roboto Condensed Bold"/>
                <a:cs typeface="Roboto Condensed Bold"/>
                <a:sym typeface="Roboto Condensed Bold"/>
              </a:defRPr>
            </a:lvl1p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sz="2200" b="0" i="0" u="none" strike="noStrike" kern="1200" cap="none" spc="0" normalizeH="0" baseline="0" noProof="0">
                <a:ln>
                  <a:noFill/>
                </a:ln>
                <a:solidFill>
                  <a:srgbClr val="404040"/>
                </a:solidFill>
                <a:effectLst/>
                <a:uLnTx/>
                <a:uFillTx/>
                <a:latin typeface="Roboto Condensed Bold"/>
                <a:sym typeface="Roboto Condensed Bold"/>
              </a:rPr>
              <a:t>CLOUD</a:t>
            </a:r>
          </a:p>
        </p:txBody>
      </p:sp>
      <p:sp>
        <p:nvSpPr>
          <p:cNvPr id="152" name="Rectangle"/>
          <p:cNvSpPr/>
          <p:nvPr/>
        </p:nvSpPr>
        <p:spPr>
          <a:xfrm>
            <a:off x="474959" y="3858236"/>
            <a:ext cx="3574656" cy="2059905"/>
          </a:xfrm>
          <a:prstGeom prst="rect">
            <a:avLst/>
          </a:prstGeom>
          <a:solidFill>
            <a:srgbClr val="F2F2F2"/>
          </a:solidFill>
          <a:ln w="12700">
            <a:miter lim="400000"/>
          </a:ln>
          <a:effectLst>
            <a:outerShdw blurRad="88900" dist="38823" dir="5400000" rotWithShape="0">
              <a:srgbClr val="000000">
                <a:alpha val="15576"/>
              </a:srgbClr>
            </a:outerShdw>
          </a:effectLst>
        </p:spPr>
        <p:txBody>
          <a:bodyPr lIns="45718" tIns="45718" rIns="45718" bIns="45718" anchor="ctr"/>
          <a:lstStyle/>
          <a:p>
            <a:pPr marL="0" marR="0" lvl="0" indent="0" algn="l" defTabSz="914400" rtl="0" eaLnBrk="1" fontAlgn="auto" latinLnBrk="0" hangingPunct="1">
              <a:lnSpc>
                <a:spcPct val="100000"/>
              </a:lnSpc>
              <a:spcBef>
                <a:spcPts val="0"/>
              </a:spcBef>
              <a:spcAft>
                <a:spcPts val="0"/>
              </a:spcAft>
              <a:buClrTx/>
              <a:buSzTx/>
              <a:buFontTx/>
              <a:buNone/>
              <a:tabLst/>
              <a:defRPr>
                <a:latin typeface="Roboto Condensed Regular"/>
                <a:ea typeface="Roboto Condensed Regular"/>
                <a:cs typeface="Roboto Condensed Regular"/>
                <a:sym typeface="Roboto Condensed Regular"/>
              </a:defRPr>
            </a:pPr>
            <a:endParaRPr kumimoji="0" sz="1800" b="0" i="0" u="none" strike="noStrike" kern="1200" cap="none" spc="0" normalizeH="0" baseline="0" noProof="0">
              <a:ln>
                <a:noFill/>
              </a:ln>
              <a:solidFill>
                <a:srgbClr val="000000"/>
              </a:solidFill>
              <a:effectLst/>
              <a:uLnTx/>
              <a:uFillTx/>
              <a:latin typeface="Roboto Condensed Regular"/>
              <a:sym typeface="Roboto Condensed Regular"/>
            </a:endParaRPr>
          </a:p>
        </p:txBody>
      </p:sp>
      <p:sp>
        <p:nvSpPr>
          <p:cNvPr id="153" name="Group"/>
          <p:cNvSpPr/>
          <p:nvPr/>
        </p:nvSpPr>
        <p:spPr>
          <a:xfrm>
            <a:off x="885207" y="4067191"/>
            <a:ext cx="2754161" cy="48528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algn="ctr" defTabSz="905255">
              <a:lnSpc>
                <a:spcPct val="90000"/>
              </a:lnSpc>
              <a:spcBef>
                <a:spcPts val="400"/>
              </a:spcBef>
              <a:defRPr sz="2300">
                <a:solidFill>
                  <a:srgbClr val="404040"/>
                </a:solidFill>
                <a:latin typeface="Roboto Condensed Bold"/>
                <a:ea typeface="Roboto Condensed Bold"/>
                <a:cs typeface="Roboto Condensed Bold"/>
                <a:sym typeface="Roboto Condensed Bold"/>
              </a:defRPr>
            </a:lvl1pPr>
          </a:lstStyle>
          <a:p>
            <a:pPr marL="0" marR="0" lvl="0" indent="0" algn="ctr" defTabSz="905255" rtl="0" eaLnBrk="1" fontAlgn="auto" latinLnBrk="0" hangingPunct="1">
              <a:lnSpc>
                <a:spcPct val="90000"/>
              </a:lnSpc>
              <a:spcBef>
                <a:spcPts val="400"/>
              </a:spcBef>
              <a:spcAft>
                <a:spcPts val="0"/>
              </a:spcAft>
              <a:buClrTx/>
              <a:buSzTx/>
              <a:buFontTx/>
              <a:buNone/>
              <a:tabLst/>
              <a:defRPr/>
            </a:pPr>
            <a:r>
              <a:rPr kumimoji="0" sz="2300" b="0" i="0" u="none" strike="noStrike" kern="1200" cap="none" spc="0" normalizeH="0" baseline="0" noProof="0">
                <a:ln>
                  <a:noFill/>
                </a:ln>
                <a:solidFill>
                  <a:srgbClr val="404040"/>
                </a:solidFill>
                <a:effectLst/>
                <a:uLnTx/>
                <a:uFillTx/>
                <a:latin typeface="Roboto Condensed Bold"/>
                <a:sym typeface="Roboto Condensed Bold"/>
              </a:rPr>
              <a:t>MOBILE</a:t>
            </a:r>
          </a:p>
        </p:txBody>
      </p:sp>
      <p:grpSp>
        <p:nvGrpSpPr>
          <p:cNvPr id="156" name="Group"/>
          <p:cNvGrpSpPr/>
          <p:nvPr/>
        </p:nvGrpSpPr>
        <p:grpSpPr>
          <a:xfrm>
            <a:off x="1333500" y="2390079"/>
            <a:ext cx="816621" cy="1030038"/>
            <a:chOff x="0" y="0"/>
            <a:chExt cx="816620" cy="1030037"/>
          </a:xfrm>
        </p:grpSpPr>
        <p:pic>
          <p:nvPicPr>
            <p:cNvPr id="154" name="angular-icon-logo-png-transparent.png" descr="angular-icon-logo-png-transparent.png"/>
            <p:cNvPicPr>
              <a:picLocks noChangeAspect="1"/>
            </p:cNvPicPr>
            <p:nvPr/>
          </p:nvPicPr>
          <p:blipFill>
            <a:blip r:embed="rId3">
              <a:extLst/>
            </a:blip>
            <a:stretch>
              <a:fillRect/>
            </a:stretch>
          </p:blipFill>
          <p:spPr>
            <a:xfrm>
              <a:off x="137027" y="0"/>
              <a:ext cx="542566" cy="571504"/>
            </a:xfrm>
            <a:prstGeom prst="rect">
              <a:avLst/>
            </a:prstGeom>
            <a:ln w="12700" cap="flat">
              <a:noFill/>
              <a:miter lim="400000"/>
            </a:ln>
            <a:effectLst/>
          </p:spPr>
        </p:pic>
        <p:sp>
          <p:nvSpPr>
            <p:cNvPr id="155" name="Angular"/>
            <p:cNvSpPr/>
            <p:nvPr/>
          </p:nvSpPr>
          <p:spPr>
            <a:xfrm>
              <a:off x="0" y="544311"/>
              <a:ext cx="816621" cy="4857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normAutofit/>
            </a:bodyPr>
            <a:lstStyle>
              <a:lvl1pPr algn="ctr">
                <a:spcBef>
                  <a:spcPts val="400"/>
                </a:spcBef>
                <a:buFont typeface="Arial"/>
                <a:defRPr>
                  <a:solidFill>
                    <a:srgbClr val="404040"/>
                  </a:solidFill>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400"/>
                </a:spcBef>
                <a:spcAft>
                  <a:spcPts val="0"/>
                </a:spcAft>
                <a:buClrTx/>
                <a:buSzTx/>
                <a:buFont typeface="Arial"/>
                <a:buNone/>
                <a:tabLst/>
                <a:defRPr/>
              </a:pPr>
              <a:r>
                <a:rPr kumimoji="0" sz="1800" b="0" i="0" u="none" strike="noStrike" kern="1200" cap="none" spc="0" normalizeH="0" baseline="0" noProof="0" dirty="0">
                  <a:ln>
                    <a:noFill/>
                  </a:ln>
                  <a:solidFill>
                    <a:srgbClr val="404040"/>
                  </a:solidFill>
                  <a:effectLst/>
                  <a:uLnTx/>
                  <a:uFillTx/>
                  <a:latin typeface="Roboto Condensed"/>
                  <a:cs typeface="Roboto Condensed"/>
                  <a:sym typeface="Roboto Condensed Regular"/>
                </a:rPr>
                <a:t>Angular</a:t>
              </a:r>
            </a:p>
          </p:txBody>
        </p:sp>
      </p:grpSp>
      <p:grpSp>
        <p:nvGrpSpPr>
          <p:cNvPr id="159" name="Group"/>
          <p:cNvGrpSpPr/>
          <p:nvPr/>
        </p:nvGrpSpPr>
        <p:grpSpPr>
          <a:xfrm>
            <a:off x="2286000" y="2387643"/>
            <a:ext cx="816621" cy="1032474"/>
            <a:chOff x="0" y="0"/>
            <a:chExt cx="816620" cy="1032473"/>
          </a:xfrm>
        </p:grpSpPr>
        <p:pic>
          <p:nvPicPr>
            <p:cNvPr id="157" name="react-512.png" descr="react-512.png"/>
            <p:cNvPicPr>
              <a:picLocks noChangeAspect="1"/>
            </p:cNvPicPr>
            <p:nvPr/>
          </p:nvPicPr>
          <p:blipFill>
            <a:blip r:embed="rId4">
              <a:extLst/>
            </a:blip>
            <a:stretch>
              <a:fillRect/>
            </a:stretch>
          </p:blipFill>
          <p:spPr>
            <a:xfrm>
              <a:off x="122559" y="0"/>
              <a:ext cx="571502" cy="571503"/>
            </a:xfrm>
            <a:prstGeom prst="rect">
              <a:avLst/>
            </a:prstGeom>
            <a:ln w="12700" cap="flat">
              <a:noFill/>
              <a:miter lim="400000"/>
            </a:ln>
            <a:effectLst/>
          </p:spPr>
        </p:pic>
        <p:sp>
          <p:nvSpPr>
            <p:cNvPr id="158" name="React"/>
            <p:cNvSpPr/>
            <p:nvPr/>
          </p:nvSpPr>
          <p:spPr>
            <a:xfrm>
              <a:off x="0" y="546748"/>
              <a:ext cx="816621" cy="4857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normAutofit/>
            </a:bodyPr>
            <a:lstStyle>
              <a:lvl1pPr algn="ctr">
                <a:spcBef>
                  <a:spcPts val="400"/>
                </a:spcBef>
                <a:buFont typeface="Arial"/>
                <a:defRPr>
                  <a:solidFill>
                    <a:srgbClr val="404040"/>
                  </a:solidFill>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400"/>
                </a:spcBef>
                <a:spcAft>
                  <a:spcPts val="0"/>
                </a:spcAft>
                <a:buClrTx/>
                <a:buSzTx/>
                <a:buFont typeface="Arial"/>
                <a:buNone/>
                <a:tabLst/>
                <a:defRPr/>
              </a:pPr>
              <a:r>
                <a:rPr kumimoji="0" sz="1800" b="0" i="0" u="none" strike="noStrike" kern="1200" cap="none" spc="0" normalizeH="0" baseline="0" noProof="0">
                  <a:ln>
                    <a:noFill/>
                  </a:ln>
                  <a:solidFill>
                    <a:srgbClr val="404040"/>
                  </a:solidFill>
                  <a:effectLst/>
                  <a:uLnTx/>
                  <a:uFillTx/>
                  <a:latin typeface="Roboto Condensed"/>
                  <a:cs typeface="Roboto Condensed"/>
                  <a:sym typeface="Roboto Condensed Regular"/>
                </a:rPr>
                <a:t>React</a:t>
              </a:r>
            </a:p>
          </p:txBody>
        </p:sp>
      </p:grpSp>
      <p:grpSp>
        <p:nvGrpSpPr>
          <p:cNvPr id="169" name="Group"/>
          <p:cNvGrpSpPr/>
          <p:nvPr/>
        </p:nvGrpSpPr>
        <p:grpSpPr>
          <a:xfrm>
            <a:off x="4576564" y="2387643"/>
            <a:ext cx="3236264" cy="1031828"/>
            <a:chOff x="0" y="0"/>
            <a:chExt cx="3236263" cy="1031827"/>
          </a:xfrm>
        </p:grpSpPr>
        <p:grpSp>
          <p:nvGrpSpPr>
            <p:cNvPr id="162" name="Group"/>
            <p:cNvGrpSpPr/>
            <p:nvPr/>
          </p:nvGrpSpPr>
          <p:grpSpPr>
            <a:xfrm>
              <a:off x="0" y="664"/>
              <a:ext cx="921426" cy="1031163"/>
              <a:chOff x="0" y="664"/>
              <a:chExt cx="921425" cy="1031162"/>
            </a:xfrm>
          </p:grpSpPr>
          <p:pic>
            <p:nvPicPr>
              <p:cNvPr id="160" name="nodejs-new-pantone-blac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64"/>
                <a:ext cx="921425" cy="566675"/>
              </a:xfrm>
              <a:prstGeom prst="rect">
                <a:avLst/>
              </a:prstGeom>
              <a:ln w="12700" cap="flat">
                <a:noFill/>
                <a:miter lim="400000"/>
              </a:ln>
              <a:effectLst/>
            </p:spPr>
          </p:pic>
          <p:sp>
            <p:nvSpPr>
              <p:cNvPr id="161" name="Node"/>
              <p:cNvSpPr/>
              <p:nvPr/>
            </p:nvSpPr>
            <p:spPr>
              <a:xfrm>
                <a:off x="44741" y="546100"/>
                <a:ext cx="816621" cy="4857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normAutofit/>
              </a:bodyPr>
              <a:lstStyle>
                <a:lvl1pPr algn="ctr">
                  <a:spcBef>
                    <a:spcPts val="400"/>
                  </a:spcBef>
                  <a:buFont typeface="Arial"/>
                  <a:defRPr>
                    <a:solidFill>
                      <a:srgbClr val="404040"/>
                    </a:solidFill>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400"/>
                  </a:spcBef>
                  <a:spcAft>
                    <a:spcPts val="0"/>
                  </a:spcAft>
                  <a:buClrTx/>
                  <a:buSzTx/>
                  <a:buFont typeface="Arial"/>
                  <a:buNone/>
                  <a:tabLst/>
                  <a:defRPr/>
                </a:pPr>
                <a:r>
                  <a:rPr kumimoji="0" sz="1800" b="0" i="0" u="none" strike="noStrike" kern="1200" cap="none" spc="0" normalizeH="0" baseline="0" noProof="0">
                    <a:ln>
                      <a:noFill/>
                    </a:ln>
                    <a:solidFill>
                      <a:srgbClr val="404040"/>
                    </a:solidFill>
                    <a:effectLst/>
                    <a:uLnTx/>
                    <a:uFillTx/>
                    <a:latin typeface="Roboto Condensed"/>
                    <a:cs typeface="Roboto Condensed"/>
                    <a:sym typeface="Roboto Condensed Regular"/>
                  </a:rPr>
                  <a:t>Node</a:t>
                </a:r>
              </a:p>
            </p:txBody>
          </p:sp>
        </p:grpSp>
        <p:grpSp>
          <p:nvGrpSpPr>
            <p:cNvPr id="165" name="Group"/>
            <p:cNvGrpSpPr/>
            <p:nvPr/>
          </p:nvGrpSpPr>
          <p:grpSpPr>
            <a:xfrm>
              <a:off x="1192276" y="0"/>
              <a:ext cx="1081912" cy="1031827"/>
              <a:chOff x="1802" y="0"/>
              <a:chExt cx="1081911" cy="1031826"/>
            </a:xfrm>
          </p:grpSpPr>
          <p:pic>
            <p:nvPicPr>
              <p:cNvPr id="163" name="php_PNG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2" y="0"/>
                <a:ext cx="1081911" cy="568003"/>
              </a:xfrm>
              <a:prstGeom prst="rect">
                <a:avLst/>
              </a:prstGeom>
              <a:ln w="12700" cap="flat">
                <a:noFill/>
                <a:miter lim="400000"/>
              </a:ln>
              <a:effectLst/>
            </p:spPr>
          </p:pic>
          <p:sp>
            <p:nvSpPr>
              <p:cNvPr id="164" name="PHP"/>
              <p:cNvSpPr/>
              <p:nvPr/>
            </p:nvSpPr>
            <p:spPr>
              <a:xfrm>
                <a:off x="134447" y="546100"/>
                <a:ext cx="816621" cy="4857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normAutofit/>
              </a:bodyPr>
              <a:lstStyle>
                <a:lvl1pPr algn="ctr">
                  <a:spcBef>
                    <a:spcPts val="400"/>
                  </a:spcBef>
                  <a:buFont typeface="Arial"/>
                  <a:defRPr>
                    <a:solidFill>
                      <a:srgbClr val="404040"/>
                    </a:solidFill>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400"/>
                  </a:spcBef>
                  <a:spcAft>
                    <a:spcPts val="0"/>
                  </a:spcAft>
                  <a:buClrTx/>
                  <a:buSzTx/>
                  <a:buFont typeface="Arial"/>
                  <a:buNone/>
                  <a:tabLst/>
                  <a:defRPr/>
                </a:pPr>
                <a:r>
                  <a:rPr kumimoji="0" sz="1800" b="0" i="0" u="none" strike="noStrike" kern="1200" cap="none" spc="0" normalizeH="0" baseline="0" noProof="0" dirty="0">
                    <a:ln>
                      <a:noFill/>
                    </a:ln>
                    <a:solidFill>
                      <a:srgbClr val="404040"/>
                    </a:solidFill>
                    <a:effectLst/>
                    <a:uLnTx/>
                    <a:uFillTx/>
                    <a:latin typeface="Roboto Condensed"/>
                    <a:cs typeface="Roboto Condensed"/>
                    <a:sym typeface="Roboto Condensed Regular"/>
                  </a:rPr>
                  <a:t>PHP</a:t>
                </a:r>
              </a:p>
            </p:txBody>
          </p:sp>
        </p:grpSp>
        <p:grpSp>
          <p:nvGrpSpPr>
            <p:cNvPr id="168" name="Group"/>
            <p:cNvGrpSpPr/>
            <p:nvPr/>
          </p:nvGrpSpPr>
          <p:grpSpPr>
            <a:xfrm>
              <a:off x="2419641" y="0"/>
              <a:ext cx="816622" cy="1031827"/>
              <a:chOff x="0" y="0"/>
              <a:chExt cx="816621" cy="1031826"/>
            </a:xfrm>
          </p:grpSpPr>
          <p:pic>
            <p:nvPicPr>
              <p:cNvPr id="166" name="java-logo-vector-768x768.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308" y="0"/>
                <a:ext cx="568003" cy="568003"/>
              </a:xfrm>
              <a:prstGeom prst="rect">
                <a:avLst/>
              </a:prstGeom>
              <a:ln w="12700" cap="flat">
                <a:noFill/>
                <a:miter lim="400000"/>
              </a:ln>
              <a:effectLst/>
            </p:spPr>
          </p:pic>
          <p:sp>
            <p:nvSpPr>
              <p:cNvPr id="167" name="Java"/>
              <p:cNvSpPr/>
              <p:nvPr/>
            </p:nvSpPr>
            <p:spPr>
              <a:xfrm>
                <a:off x="0" y="546100"/>
                <a:ext cx="816621" cy="4857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normAutofit/>
              </a:bodyPr>
              <a:lstStyle>
                <a:lvl1pPr algn="ctr">
                  <a:spcBef>
                    <a:spcPts val="400"/>
                  </a:spcBef>
                  <a:buFont typeface="Arial"/>
                  <a:defRPr>
                    <a:solidFill>
                      <a:srgbClr val="404040"/>
                    </a:solidFill>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400"/>
                  </a:spcBef>
                  <a:spcAft>
                    <a:spcPts val="0"/>
                  </a:spcAft>
                  <a:buClrTx/>
                  <a:buSzTx/>
                  <a:buFont typeface="Arial"/>
                  <a:buNone/>
                  <a:tabLst/>
                  <a:defRPr/>
                </a:pPr>
                <a:r>
                  <a:rPr kumimoji="0" sz="1800" b="0" i="0" u="none" strike="noStrike" kern="1200" cap="none" spc="0" normalizeH="0" baseline="0" noProof="0">
                    <a:ln>
                      <a:noFill/>
                    </a:ln>
                    <a:solidFill>
                      <a:srgbClr val="404040"/>
                    </a:solidFill>
                    <a:effectLst/>
                    <a:uLnTx/>
                    <a:uFillTx/>
                    <a:latin typeface="Roboto Condensed"/>
                    <a:cs typeface="Roboto Condensed"/>
                    <a:sym typeface="Roboto Condensed Regular"/>
                  </a:rPr>
                  <a:t>Java</a:t>
                </a:r>
              </a:p>
            </p:txBody>
          </p:sp>
        </p:grpSp>
      </p:grpSp>
      <p:grpSp>
        <p:nvGrpSpPr>
          <p:cNvPr id="172" name="Group"/>
          <p:cNvGrpSpPr/>
          <p:nvPr/>
        </p:nvGrpSpPr>
        <p:grpSpPr>
          <a:xfrm>
            <a:off x="8888397" y="2418192"/>
            <a:ext cx="921427" cy="1001278"/>
            <a:chOff x="0" y="16700"/>
            <a:chExt cx="921425" cy="1001276"/>
          </a:xfrm>
        </p:grpSpPr>
        <p:pic>
          <p:nvPicPr>
            <p:cNvPr id="170" name="magento-51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411" y="16700"/>
              <a:ext cx="482602" cy="538101"/>
            </a:xfrm>
            <a:prstGeom prst="rect">
              <a:avLst/>
            </a:prstGeom>
            <a:ln w="12700" cap="flat">
              <a:noFill/>
              <a:miter lim="400000"/>
            </a:ln>
            <a:effectLst/>
          </p:spPr>
        </p:pic>
        <p:sp>
          <p:nvSpPr>
            <p:cNvPr id="171" name="Magento"/>
            <p:cNvSpPr/>
            <p:nvPr/>
          </p:nvSpPr>
          <p:spPr>
            <a:xfrm>
              <a:off x="0" y="532250"/>
              <a:ext cx="921425" cy="4857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normAutofit/>
            </a:bodyPr>
            <a:lstStyle>
              <a:lvl1pPr algn="ctr">
                <a:spcBef>
                  <a:spcPts val="400"/>
                </a:spcBef>
                <a:buFont typeface="Arial"/>
                <a:defRPr>
                  <a:solidFill>
                    <a:srgbClr val="404040"/>
                  </a:solidFill>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400"/>
                </a:spcBef>
                <a:spcAft>
                  <a:spcPts val="0"/>
                </a:spcAft>
                <a:buClrTx/>
                <a:buSzTx/>
                <a:buFont typeface="Arial"/>
                <a:buNone/>
                <a:tabLst/>
                <a:defRPr/>
              </a:pPr>
              <a:r>
                <a:rPr kumimoji="0" sz="1800" b="0" i="0" u="none" strike="noStrike" kern="1200" cap="none" spc="0" normalizeH="0" baseline="0" noProof="0">
                  <a:ln>
                    <a:noFill/>
                  </a:ln>
                  <a:solidFill>
                    <a:srgbClr val="404040"/>
                  </a:solidFill>
                  <a:effectLst/>
                  <a:uLnTx/>
                  <a:uFillTx/>
                  <a:latin typeface="Roboto Condensed"/>
                  <a:cs typeface="Roboto Condensed"/>
                  <a:sym typeface="Roboto Condensed Regular"/>
                </a:rPr>
                <a:t>Magento</a:t>
              </a:r>
            </a:p>
          </p:txBody>
        </p:sp>
      </p:grpSp>
      <p:grpSp>
        <p:nvGrpSpPr>
          <p:cNvPr id="175" name="Group"/>
          <p:cNvGrpSpPr/>
          <p:nvPr/>
        </p:nvGrpSpPr>
        <p:grpSpPr>
          <a:xfrm>
            <a:off x="9957486" y="2401492"/>
            <a:ext cx="1120049" cy="1017978"/>
            <a:chOff x="0" y="0"/>
            <a:chExt cx="1120048" cy="1017976"/>
          </a:xfrm>
        </p:grpSpPr>
        <p:pic>
          <p:nvPicPr>
            <p:cNvPr id="173" name="WordPress-512.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555" y="0"/>
              <a:ext cx="571502" cy="571502"/>
            </a:xfrm>
            <a:prstGeom prst="rect">
              <a:avLst/>
            </a:prstGeom>
            <a:ln w="12700" cap="flat">
              <a:noFill/>
              <a:miter lim="400000"/>
            </a:ln>
            <a:effectLst/>
          </p:spPr>
        </p:pic>
        <p:sp>
          <p:nvSpPr>
            <p:cNvPr id="174" name="Wordpress"/>
            <p:cNvSpPr/>
            <p:nvPr/>
          </p:nvSpPr>
          <p:spPr>
            <a:xfrm>
              <a:off x="0" y="532250"/>
              <a:ext cx="1120048" cy="4857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normAutofit/>
            </a:bodyPr>
            <a:lstStyle>
              <a:lvl1pPr algn="ctr">
                <a:spcBef>
                  <a:spcPts val="400"/>
                </a:spcBef>
                <a:buFont typeface="Arial"/>
                <a:defRPr>
                  <a:solidFill>
                    <a:srgbClr val="404040"/>
                  </a:solidFill>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400"/>
                </a:spcBef>
                <a:spcAft>
                  <a:spcPts val="0"/>
                </a:spcAft>
                <a:buClrTx/>
                <a:buSzTx/>
                <a:buFont typeface="Arial"/>
                <a:buNone/>
                <a:tabLst/>
                <a:defRPr/>
              </a:pPr>
              <a:r>
                <a:rPr kumimoji="0" sz="1800" b="0" i="0" u="none" strike="noStrike" kern="1200" cap="none" spc="0" normalizeH="0" baseline="0" noProof="0">
                  <a:ln>
                    <a:noFill/>
                  </a:ln>
                  <a:solidFill>
                    <a:srgbClr val="404040"/>
                  </a:solidFill>
                  <a:effectLst/>
                  <a:uLnTx/>
                  <a:uFillTx/>
                  <a:latin typeface="Roboto Condensed"/>
                  <a:cs typeface="Roboto Condensed"/>
                  <a:sym typeface="Roboto Condensed Regular"/>
                </a:rPr>
                <a:t>Wordpress</a:t>
              </a:r>
            </a:p>
          </p:txBody>
        </p:sp>
      </p:grpSp>
      <p:grpSp>
        <p:nvGrpSpPr>
          <p:cNvPr id="178" name="Group"/>
          <p:cNvGrpSpPr/>
          <p:nvPr/>
        </p:nvGrpSpPr>
        <p:grpSpPr>
          <a:xfrm>
            <a:off x="901700" y="4607887"/>
            <a:ext cx="816622" cy="1060131"/>
            <a:chOff x="0" y="0"/>
            <a:chExt cx="816621" cy="1060130"/>
          </a:xfrm>
        </p:grpSpPr>
        <p:pic>
          <p:nvPicPr>
            <p:cNvPr id="176" name="ios-logo.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2559" y="0"/>
              <a:ext cx="571502" cy="571502"/>
            </a:xfrm>
            <a:prstGeom prst="rect">
              <a:avLst/>
            </a:prstGeom>
            <a:ln w="12700" cap="flat">
              <a:noFill/>
              <a:miter lim="400000"/>
            </a:ln>
            <a:effectLst/>
          </p:spPr>
        </p:pic>
        <p:sp>
          <p:nvSpPr>
            <p:cNvPr id="177" name="Group"/>
            <p:cNvSpPr/>
            <p:nvPr/>
          </p:nvSpPr>
          <p:spPr>
            <a:xfrm>
              <a:off x="0" y="574403"/>
              <a:ext cx="816621" cy="4857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normAutofit/>
            </a:bodyPr>
            <a:lstStyle>
              <a:lvl1pPr algn="ctr">
                <a:spcBef>
                  <a:spcPts val="400"/>
                </a:spcBef>
                <a:buFont typeface="Arial"/>
                <a:defRPr>
                  <a:solidFill>
                    <a:srgbClr val="404040"/>
                  </a:solidFill>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400"/>
                </a:spcBef>
                <a:spcAft>
                  <a:spcPts val="0"/>
                </a:spcAft>
                <a:buClrTx/>
                <a:buSzTx/>
                <a:buFont typeface="Arial"/>
                <a:buNone/>
                <a:tabLst/>
                <a:defRPr/>
              </a:pPr>
              <a:r>
                <a:rPr kumimoji="0" sz="1800" b="0" i="0" u="none" strike="noStrike" kern="1200" cap="none" spc="0" normalizeH="0" baseline="0" noProof="0" dirty="0">
                  <a:ln>
                    <a:noFill/>
                  </a:ln>
                  <a:solidFill>
                    <a:srgbClr val="404040"/>
                  </a:solidFill>
                  <a:effectLst/>
                  <a:uLnTx/>
                  <a:uFillTx/>
                  <a:latin typeface="Roboto Condensed"/>
                  <a:cs typeface="Roboto Condensed"/>
                  <a:sym typeface="Roboto Condensed Regular"/>
                </a:rPr>
                <a:t>iOS</a:t>
              </a:r>
            </a:p>
          </p:txBody>
        </p:sp>
      </p:grpSp>
      <p:grpSp>
        <p:nvGrpSpPr>
          <p:cNvPr id="181" name="Group"/>
          <p:cNvGrpSpPr/>
          <p:nvPr/>
        </p:nvGrpSpPr>
        <p:grpSpPr>
          <a:xfrm>
            <a:off x="1866900" y="4607887"/>
            <a:ext cx="816622" cy="1060131"/>
            <a:chOff x="0" y="0"/>
            <a:chExt cx="816621" cy="1060130"/>
          </a:xfrm>
        </p:grpSpPr>
        <p:pic>
          <p:nvPicPr>
            <p:cNvPr id="179" name="android (1).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559" y="0"/>
              <a:ext cx="571503" cy="571503"/>
            </a:xfrm>
            <a:prstGeom prst="rect">
              <a:avLst/>
            </a:prstGeom>
            <a:ln w="12700" cap="flat">
              <a:noFill/>
              <a:miter lim="400000"/>
            </a:ln>
            <a:effectLst/>
          </p:spPr>
        </p:pic>
        <p:sp>
          <p:nvSpPr>
            <p:cNvPr id="180" name="Group"/>
            <p:cNvSpPr/>
            <p:nvPr/>
          </p:nvSpPr>
          <p:spPr>
            <a:xfrm>
              <a:off x="0" y="574403"/>
              <a:ext cx="816621" cy="4857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normAutofit/>
            </a:bodyPr>
            <a:lstStyle>
              <a:lvl1pPr algn="ctr">
                <a:spcBef>
                  <a:spcPts val="400"/>
                </a:spcBef>
                <a:buFont typeface="Arial"/>
                <a:defRPr>
                  <a:solidFill>
                    <a:srgbClr val="404040"/>
                  </a:solidFill>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400"/>
                </a:spcBef>
                <a:spcAft>
                  <a:spcPts val="0"/>
                </a:spcAft>
                <a:buClrTx/>
                <a:buSzTx/>
                <a:buFont typeface="Arial"/>
                <a:buNone/>
                <a:tabLst/>
                <a:defRPr/>
              </a:pPr>
              <a:r>
                <a:rPr kumimoji="0" sz="1800" b="0" i="0" u="none" strike="noStrike" kern="1200" cap="none" spc="0" normalizeH="0" baseline="0" noProof="0">
                  <a:ln>
                    <a:noFill/>
                  </a:ln>
                  <a:solidFill>
                    <a:srgbClr val="404040"/>
                  </a:solidFill>
                  <a:effectLst/>
                  <a:uLnTx/>
                  <a:uFillTx/>
                  <a:latin typeface="Roboto Condensed"/>
                  <a:cs typeface="Roboto Condensed"/>
                  <a:sym typeface="Roboto Condensed Regular"/>
                </a:rPr>
                <a:t>Android</a:t>
              </a:r>
            </a:p>
          </p:txBody>
        </p:sp>
      </p:grpSp>
      <p:grpSp>
        <p:nvGrpSpPr>
          <p:cNvPr id="184" name="Group"/>
          <p:cNvGrpSpPr/>
          <p:nvPr/>
        </p:nvGrpSpPr>
        <p:grpSpPr>
          <a:xfrm>
            <a:off x="2502896" y="4610684"/>
            <a:ext cx="1424229" cy="1516395"/>
            <a:chOff x="0" y="0"/>
            <a:chExt cx="1424227" cy="1516394"/>
          </a:xfrm>
        </p:grpSpPr>
        <p:pic>
          <p:nvPicPr>
            <p:cNvPr id="182" name="react-512.png" descr="react-512.png"/>
            <p:cNvPicPr>
              <a:picLocks noChangeAspect="1"/>
            </p:cNvPicPr>
            <p:nvPr/>
          </p:nvPicPr>
          <p:blipFill>
            <a:blip r:embed="rId4">
              <a:extLst/>
            </a:blip>
            <a:stretch>
              <a:fillRect/>
            </a:stretch>
          </p:blipFill>
          <p:spPr>
            <a:xfrm>
              <a:off x="426362" y="0"/>
              <a:ext cx="571503" cy="571504"/>
            </a:xfrm>
            <a:prstGeom prst="rect">
              <a:avLst/>
            </a:prstGeom>
            <a:ln w="12700" cap="flat">
              <a:noFill/>
              <a:miter lim="400000"/>
            </a:ln>
            <a:effectLst/>
          </p:spPr>
        </p:pic>
        <p:sp>
          <p:nvSpPr>
            <p:cNvPr id="183" name="Group"/>
            <p:cNvSpPr/>
            <p:nvPr/>
          </p:nvSpPr>
          <p:spPr>
            <a:xfrm>
              <a:off x="0" y="669263"/>
              <a:ext cx="1424227" cy="84713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normAutofit/>
            </a:bodyPr>
            <a:lstStyle/>
            <a:p>
              <a:pPr marL="0" marR="0" lvl="0" indent="0" algn="ctr" defTabSz="914400" rtl="0" eaLnBrk="1" fontAlgn="auto" latinLnBrk="0" hangingPunct="1">
                <a:lnSpc>
                  <a:spcPct val="50000"/>
                </a:lnSpc>
                <a:spcBef>
                  <a:spcPts val="400"/>
                </a:spcBef>
                <a:spcAft>
                  <a:spcPts val="0"/>
                </a:spcAft>
                <a:buClrTx/>
                <a:buSzTx/>
                <a:buFont typeface="Arial"/>
                <a:buNone/>
                <a:tabLst/>
                <a:defRPr>
                  <a:solidFill>
                    <a:srgbClr val="404040"/>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dirty="0">
                  <a:ln>
                    <a:noFill/>
                  </a:ln>
                  <a:solidFill>
                    <a:srgbClr val="404040"/>
                  </a:solidFill>
                  <a:effectLst/>
                  <a:uLnTx/>
                  <a:uFillTx/>
                  <a:latin typeface="Roboto Condensed"/>
                  <a:cs typeface="Roboto Condensed"/>
                  <a:sym typeface="Roboto Condensed Regular"/>
                </a:rPr>
                <a:t>React</a:t>
              </a:r>
            </a:p>
            <a:p>
              <a:pPr marL="0" marR="0" lvl="0" indent="0" algn="ctr" defTabSz="914400" rtl="0" eaLnBrk="1" fontAlgn="auto" latinLnBrk="0" hangingPunct="1">
                <a:lnSpc>
                  <a:spcPct val="50000"/>
                </a:lnSpc>
                <a:spcBef>
                  <a:spcPts val="400"/>
                </a:spcBef>
                <a:spcAft>
                  <a:spcPts val="0"/>
                </a:spcAft>
                <a:buClrTx/>
                <a:buSzTx/>
                <a:buFont typeface="Arial"/>
                <a:buNone/>
                <a:tabLst/>
                <a:defRPr>
                  <a:solidFill>
                    <a:srgbClr val="404040"/>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dirty="0">
                  <a:ln>
                    <a:noFill/>
                  </a:ln>
                  <a:solidFill>
                    <a:srgbClr val="404040"/>
                  </a:solidFill>
                  <a:effectLst/>
                  <a:uLnTx/>
                  <a:uFillTx/>
                  <a:latin typeface="Roboto Condensed"/>
                  <a:cs typeface="Roboto Condensed"/>
                  <a:sym typeface="Roboto Condensed Regular"/>
                </a:rPr>
                <a:t>Native</a:t>
              </a:r>
            </a:p>
          </p:txBody>
        </p:sp>
      </p:grpSp>
      <p:grpSp>
        <p:nvGrpSpPr>
          <p:cNvPr id="187" name="Group"/>
          <p:cNvGrpSpPr/>
          <p:nvPr/>
        </p:nvGrpSpPr>
        <p:grpSpPr>
          <a:xfrm>
            <a:off x="4610100" y="4592297"/>
            <a:ext cx="816622" cy="1075721"/>
            <a:chOff x="0" y="1620"/>
            <a:chExt cx="816621" cy="1075719"/>
          </a:xfrm>
        </p:grpSpPr>
        <p:pic>
          <p:nvPicPr>
            <p:cNvPr id="185" name="aws-logo (1).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016" y="1620"/>
              <a:ext cx="723902" cy="568262"/>
            </a:xfrm>
            <a:prstGeom prst="rect">
              <a:avLst/>
            </a:prstGeom>
            <a:ln w="12700" cap="flat">
              <a:noFill/>
              <a:miter lim="400000"/>
            </a:ln>
            <a:effectLst/>
          </p:spPr>
        </p:pic>
        <p:sp>
          <p:nvSpPr>
            <p:cNvPr id="186" name="AWS"/>
            <p:cNvSpPr/>
            <p:nvPr/>
          </p:nvSpPr>
          <p:spPr>
            <a:xfrm>
              <a:off x="0" y="591613"/>
              <a:ext cx="816621" cy="4857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normAutofit/>
            </a:bodyPr>
            <a:lstStyle>
              <a:lvl1pPr algn="ctr">
                <a:spcBef>
                  <a:spcPts val="400"/>
                </a:spcBef>
                <a:buFont typeface="Arial"/>
                <a:defRPr>
                  <a:solidFill>
                    <a:srgbClr val="404040"/>
                  </a:solidFill>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400"/>
                </a:spcBef>
                <a:spcAft>
                  <a:spcPts val="0"/>
                </a:spcAft>
                <a:buClrTx/>
                <a:buSzTx/>
                <a:buFont typeface="Arial"/>
                <a:buNone/>
                <a:tabLst/>
                <a:defRPr/>
              </a:pPr>
              <a:r>
                <a:rPr kumimoji="0" sz="1800" b="0" i="0" u="none" strike="noStrike" kern="1200" cap="none" spc="0" normalizeH="0" baseline="0" noProof="0">
                  <a:ln>
                    <a:noFill/>
                  </a:ln>
                  <a:solidFill>
                    <a:srgbClr val="404040"/>
                  </a:solidFill>
                  <a:effectLst/>
                  <a:uLnTx/>
                  <a:uFillTx/>
                  <a:latin typeface="Roboto Condensed"/>
                  <a:cs typeface="Roboto Condensed"/>
                  <a:sym typeface="Roboto Condensed Regular"/>
                </a:rPr>
                <a:t>AWS</a:t>
              </a:r>
            </a:p>
          </p:txBody>
        </p:sp>
      </p:grpSp>
      <p:grpSp>
        <p:nvGrpSpPr>
          <p:cNvPr id="190" name="Group"/>
          <p:cNvGrpSpPr/>
          <p:nvPr/>
        </p:nvGrpSpPr>
        <p:grpSpPr>
          <a:xfrm>
            <a:off x="5615861" y="4590677"/>
            <a:ext cx="887899" cy="1183426"/>
            <a:chOff x="0" y="0"/>
            <a:chExt cx="887898" cy="1183425"/>
          </a:xfrm>
        </p:grpSpPr>
        <p:pic>
          <p:nvPicPr>
            <p:cNvPr id="188" name="apple-icon.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500" y="0"/>
              <a:ext cx="676333" cy="571503"/>
            </a:xfrm>
            <a:prstGeom prst="rect">
              <a:avLst/>
            </a:prstGeom>
            <a:ln w="12700" cap="flat">
              <a:noFill/>
              <a:miter lim="400000"/>
            </a:ln>
            <a:effectLst/>
          </p:spPr>
        </p:pic>
        <p:sp>
          <p:nvSpPr>
            <p:cNvPr id="189" name="GCP"/>
            <p:cNvSpPr/>
            <p:nvPr/>
          </p:nvSpPr>
          <p:spPr>
            <a:xfrm>
              <a:off x="0" y="698144"/>
              <a:ext cx="887898" cy="4852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normAutofit/>
            </a:bodyPr>
            <a:lstStyle>
              <a:lvl1pPr algn="ctr">
                <a:lnSpc>
                  <a:spcPct val="50000"/>
                </a:lnSpc>
                <a:spcBef>
                  <a:spcPts val="400"/>
                </a:spcBef>
                <a:buFont typeface="Arial"/>
                <a:defRPr>
                  <a:solidFill>
                    <a:srgbClr val="404040"/>
                  </a:solidFill>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50000"/>
                </a:lnSpc>
                <a:spcBef>
                  <a:spcPts val="400"/>
                </a:spcBef>
                <a:spcAft>
                  <a:spcPts val="0"/>
                </a:spcAft>
                <a:buClrTx/>
                <a:buSzTx/>
                <a:buFont typeface="Arial"/>
                <a:buNone/>
                <a:tabLst/>
                <a:defRPr/>
              </a:pPr>
              <a:r>
                <a:rPr kumimoji="0" sz="1800" b="0" i="0" u="none" strike="noStrike" kern="1200" cap="none" spc="0" normalizeH="0" baseline="0" noProof="0" dirty="0">
                  <a:ln>
                    <a:noFill/>
                  </a:ln>
                  <a:solidFill>
                    <a:srgbClr val="404040"/>
                  </a:solidFill>
                  <a:effectLst/>
                  <a:uLnTx/>
                  <a:uFillTx/>
                  <a:latin typeface="Roboto Condensed"/>
                  <a:cs typeface="Roboto Condensed"/>
                  <a:sym typeface="Roboto Condensed Regular"/>
                </a:rPr>
                <a:t>GCP</a:t>
              </a:r>
            </a:p>
          </p:txBody>
        </p:sp>
      </p:grpSp>
      <p:grpSp>
        <p:nvGrpSpPr>
          <p:cNvPr id="193" name="Group"/>
          <p:cNvGrpSpPr/>
          <p:nvPr/>
        </p:nvGrpSpPr>
        <p:grpSpPr>
          <a:xfrm>
            <a:off x="6756400" y="4598361"/>
            <a:ext cx="816622" cy="1069657"/>
            <a:chOff x="0" y="7684"/>
            <a:chExt cx="816621" cy="1069655"/>
          </a:xfrm>
        </p:grpSpPr>
        <p:pic>
          <p:nvPicPr>
            <p:cNvPr id="191" name="azufre (1).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561" y="7684"/>
              <a:ext cx="736603" cy="556135"/>
            </a:xfrm>
            <a:prstGeom prst="rect">
              <a:avLst/>
            </a:prstGeom>
            <a:ln w="12700" cap="flat">
              <a:noFill/>
              <a:miter lim="400000"/>
            </a:ln>
            <a:effectLst/>
          </p:spPr>
        </p:pic>
        <p:sp>
          <p:nvSpPr>
            <p:cNvPr id="192" name="Azure"/>
            <p:cNvSpPr/>
            <p:nvPr/>
          </p:nvSpPr>
          <p:spPr>
            <a:xfrm>
              <a:off x="0" y="591613"/>
              <a:ext cx="816621" cy="4857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normAutofit/>
            </a:bodyPr>
            <a:lstStyle>
              <a:lvl1pPr algn="ctr">
                <a:spcBef>
                  <a:spcPts val="400"/>
                </a:spcBef>
                <a:buFont typeface="Arial"/>
                <a:defRPr>
                  <a:solidFill>
                    <a:srgbClr val="404040"/>
                  </a:solidFill>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400"/>
                </a:spcBef>
                <a:spcAft>
                  <a:spcPts val="0"/>
                </a:spcAft>
                <a:buClrTx/>
                <a:buSzTx/>
                <a:buFont typeface="Arial"/>
                <a:buNone/>
                <a:tabLst/>
                <a:defRPr/>
              </a:pPr>
              <a:r>
                <a:rPr kumimoji="0" sz="1800" b="0" i="0" u="none" strike="noStrike" kern="1200" cap="none" spc="0" normalizeH="0" baseline="0" noProof="0">
                  <a:ln>
                    <a:noFill/>
                  </a:ln>
                  <a:solidFill>
                    <a:srgbClr val="404040"/>
                  </a:solidFill>
                  <a:effectLst/>
                  <a:uLnTx/>
                  <a:uFillTx/>
                  <a:latin typeface="Roboto Condensed"/>
                  <a:cs typeface="Roboto Condensed"/>
                  <a:sym typeface="Roboto Condensed Regular"/>
                </a:rPr>
                <a:t>Azure</a:t>
              </a:r>
            </a:p>
          </p:txBody>
        </p:sp>
      </p:grpSp>
      <p:grpSp>
        <p:nvGrpSpPr>
          <p:cNvPr id="203" name="Group"/>
          <p:cNvGrpSpPr/>
          <p:nvPr/>
        </p:nvGrpSpPr>
        <p:grpSpPr>
          <a:xfrm>
            <a:off x="8474141" y="4616984"/>
            <a:ext cx="2994096" cy="1051035"/>
            <a:chOff x="0" y="0"/>
            <a:chExt cx="2994094" cy="1051034"/>
          </a:xfrm>
        </p:grpSpPr>
        <p:grpSp>
          <p:nvGrpSpPr>
            <p:cNvPr id="196" name="Group"/>
            <p:cNvGrpSpPr/>
            <p:nvPr/>
          </p:nvGrpSpPr>
          <p:grpSpPr>
            <a:xfrm>
              <a:off x="0" y="0"/>
              <a:ext cx="816622" cy="1051034"/>
              <a:chOff x="0" y="0"/>
              <a:chExt cx="816621" cy="1051033"/>
            </a:xfrm>
          </p:grpSpPr>
          <p:pic>
            <p:nvPicPr>
              <p:cNvPr id="194" name="10.10circleci_a.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7817" y="0"/>
                <a:ext cx="571502" cy="571502"/>
              </a:xfrm>
              <a:prstGeom prst="rect">
                <a:avLst/>
              </a:prstGeom>
              <a:ln w="12700" cap="flat">
                <a:noFill/>
                <a:miter lim="400000"/>
              </a:ln>
              <a:effectLst/>
            </p:spPr>
          </p:pic>
          <p:sp>
            <p:nvSpPr>
              <p:cNvPr id="195" name="Circle CI"/>
              <p:cNvSpPr/>
              <p:nvPr/>
            </p:nvSpPr>
            <p:spPr>
              <a:xfrm>
                <a:off x="0" y="565306"/>
                <a:ext cx="816621" cy="4857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normAutofit fontScale="92500"/>
              </a:bodyPr>
              <a:lstStyle>
                <a:lvl1pPr algn="ctr" defTabSz="905255">
                  <a:spcBef>
                    <a:spcPts val="300"/>
                  </a:spcBef>
                  <a:buFont typeface="Arial"/>
                  <a:defRPr sz="1782">
                    <a:solidFill>
                      <a:srgbClr val="404040"/>
                    </a:solidFill>
                    <a:latin typeface="Roboto Condensed Regular"/>
                    <a:ea typeface="Roboto Condensed Regular"/>
                    <a:cs typeface="Roboto Condensed Regular"/>
                    <a:sym typeface="Roboto Condensed Regular"/>
                  </a:defRPr>
                </a:lvl1pPr>
              </a:lstStyle>
              <a:p>
                <a:pPr marL="0" marR="0" lvl="0" indent="0" algn="ctr" defTabSz="905255" rtl="0" eaLnBrk="1" fontAlgn="auto" latinLnBrk="0" hangingPunct="1">
                  <a:lnSpc>
                    <a:spcPct val="100000"/>
                  </a:lnSpc>
                  <a:spcBef>
                    <a:spcPts val="300"/>
                  </a:spcBef>
                  <a:spcAft>
                    <a:spcPts val="0"/>
                  </a:spcAft>
                  <a:buClrTx/>
                  <a:buSzTx/>
                  <a:buFont typeface="Arial"/>
                  <a:buNone/>
                  <a:tabLst/>
                  <a:defRPr/>
                </a:pPr>
                <a:r>
                  <a:rPr kumimoji="0" sz="1782" b="0" i="0" u="none" strike="noStrike" kern="1200" cap="none" spc="0" normalizeH="0" baseline="0" noProof="0">
                    <a:ln>
                      <a:noFill/>
                    </a:ln>
                    <a:solidFill>
                      <a:srgbClr val="404040"/>
                    </a:solidFill>
                    <a:effectLst/>
                    <a:uLnTx/>
                    <a:uFillTx/>
                    <a:latin typeface="Roboto Condensed"/>
                    <a:cs typeface="Roboto Condensed"/>
                    <a:sym typeface="Roboto Condensed Regular"/>
                  </a:rPr>
                  <a:t>Circle CI</a:t>
                </a:r>
              </a:p>
            </p:txBody>
          </p:sp>
        </p:grpSp>
        <p:grpSp>
          <p:nvGrpSpPr>
            <p:cNvPr id="199" name="Group"/>
            <p:cNvGrpSpPr/>
            <p:nvPr/>
          </p:nvGrpSpPr>
          <p:grpSpPr>
            <a:xfrm>
              <a:off x="1035050" y="0"/>
              <a:ext cx="816622" cy="1051034"/>
              <a:chOff x="0" y="0"/>
              <a:chExt cx="816621" cy="1051033"/>
            </a:xfrm>
          </p:grpSpPr>
          <p:pic>
            <p:nvPicPr>
              <p:cNvPr id="197" name="headshot.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4163" y="0"/>
                <a:ext cx="571503" cy="571503"/>
              </a:xfrm>
              <a:prstGeom prst="rect">
                <a:avLst/>
              </a:prstGeom>
              <a:ln w="12700" cap="flat">
                <a:noFill/>
                <a:miter lim="400000"/>
              </a:ln>
              <a:effectLst/>
            </p:spPr>
          </p:pic>
          <p:sp>
            <p:nvSpPr>
              <p:cNvPr id="198" name="Jenkins"/>
              <p:cNvSpPr/>
              <p:nvPr/>
            </p:nvSpPr>
            <p:spPr>
              <a:xfrm>
                <a:off x="0" y="565306"/>
                <a:ext cx="816621" cy="4857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normAutofit/>
              </a:bodyPr>
              <a:lstStyle>
                <a:lvl1pPr algn="ctr">
                  <a:spcBef>
                    <a:spcPts val="400"/>
                  </a:spcBef>
                  <a:buFont typeface="Arial"/>
                  <a:defRPr>
                    <a:solidFill>
                      <a:srgbClr val="404040"/>
                    </a:solidFill>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400"/>
                  </a:spcBef>
                  <a:spcAft>
                    <a:spcPts val="0"/>
                  </a:spcAft>
                  <a:buClrTx/>
                  <a:buSzTx/>
                  <a:buFont typeface="Arial"/>
                  <a:buNone/>
                  <a:tabLst/>
                  <a:defRPr/>
                </a:pPr>
                <a:r>
                  <a:rPr kumimoji="0" sz="1800" b="0" i="0" u="none" strike="noStrike" kern="1200" cap="none" spc="0" normalizeH="0" baseline="0" noProof="0">
                    <a:ln>
                      <a:noFill/>
                    </a:ln>
                    <a:solidFill>
                      <a:srgbClr val="404040"/>
                    </a:solidFill>
                    <a:effectLst/>
                    <a:uLnTx/>
                    <a:uFillTx/>
                    <a:latin typeface="Roboto Condensed"/>
                    <a:cs typeface="Roboto Condensed"/>
                    <a:sym typeface="Roboto Condensed Regular"/>
                  </a:rPr>
                  <a:t>Jenkins</a:t>
                </a:r>
              </a:p>
            </p:txBody>
          </p:sp>
        </p:grpSp>
        <p:grpSp>
          <p:nvGrpSpPr>
            <p:cNvPr id="202" name="Group"/>
            <p:cNvGrpSpPr/>
            <p:nvPr/>
          </p:nvGrpSpPr>
          <p:grpSpPr>
            <a:xfrm>
              <a:off x="1962728" y="0"/>
              <a:ext cx="1031366" cy="1051034"/>
              <a:chOff x="65682" y="0"/>
              <a:chExt cx="1031365" cy="1051033"/>
            </a:xfrm>
          </p:grpSpPr>
          <p:pic>
            <p:nvPicPr>
              <p:cNvPr id="200" name="28900900 (1).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39882" y="0"/>
                <a:ext cx="504267" cy="571503"/>
              </a:xfrm>
              <a:prstGeom prst="rect">
                <a:avLst/>
              </a:prstGeom>
              <a:ln w="12700" cap="flat">
                <a:noFill/>
                <a:miter lim="400000"/>
              </a:ln>
              <a:effectLst/>
            </p:spPr>
          </p:pic>
          <p:sp>
            <p:nvSpPr>
              <p:cNvPr id="201" name="Terraform"/>
              <p:cNvSpPr/>
              <p:nvPr/>
            </p:nvSpPr>
            <p:spPr>
              <a:xfrm>
                <a:off x="65682" y="565306"/>
                <a:ext cx="1031365" cy="4857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normAutofit/>
              </a:bodyPr>
              <a:lstStyle>
                <a:lvl1pPr algn="ctr">
                  <a:spcBef>
                    <a:spcPts val="400"/>
                  </a:spcBef>
                  <a:buFont typeface="Arial"/>
                  <a:defRPr>
                    <a:solidFill>
                      <a:srgbClr val="404040"/>
                    </a:solidFill>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400"/>
                  </a:spcBef>
                  <a:spcAft>
                    <a:spcPts val="0"/>
                  </a:spcAft>
                  <a:buClrTx/>
                  <a:buSzTx/>
                  <a:buFont typeface="Arial"/>
                  <a:buNone/>
                  <a:tabLst/>
                  <a:defRPr/>
                </a:pPr>
                <a:r>
                  <a:rPr kumimoji="0" sz="1800" b="0" i="0" u="none" strike="noStrike" kern="1200" cap="none" spc="0" normalizeH="0" baseline="0" noProof="0">
                    <a:ln>
                      <a:noFill/>
                    </a:ln>
                    <a:solidFill>
                      <a:srgbClr val="404040"/>
                    </a:solidFill>
                    <a:effectLst/>
                    <a:uLnTx/>
                    <a:uFillTx/>
                    <a:latin typeface="Roboto Condensed"/>
                    <a:cs typeface="Roboto Condensed"/>
                    <a:sym typeface="Roboto Condensed Regular"/>
                  </a:rPr>
                  <a:t>Terraform</a:t>
                </a:r>
              </a:p>
            </p:txBody>
          </p:sp>
        </p:grpSp>
      </p:grpSp>
    </p:spTree>
    <p:extLst>
      <p:ext uri="{BB962C8B-B14F-4D97-AF65-F5344CB8AC3E}">
        <p14:creationId xmlns:p14="http://schemas.microsoft.com/office/powerpoint/2010/main" val="409956969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itle 1"/>
          <p:cNvSpPr>
            <a:spLocks noGrp="1"/>
          </p:cNvSpPr>
          <p:nvPr>
            <p:ph type="title"/>
          </p:nvPr>
        </p:nvSpPr>
        <p:spPr>
          <a:xfrm>
            <a:off x="609600" y="274638"/>
            <a:ext cx="10972800" cy="1143001"/>
          </a:xfrm>
          <a:prstGeom prst="rect">
            <a:avLst/>
          </a:prstGeom>
        </p:spPr>
        <p:txBody>
          <a:bodyPr/>
          <a:lstStyle/>
          <a:p>
            <a:pPr>
              <a:defRPr>
                <a:solidFill>
                  <a:srgbClr val="000000"/>
                </a:solidFill>
              </a:defRPr>
            </a:pPr>
            <a:r>
              <a:t>Cli</a:t>
            </a:r>
            <a:r>
              <a:rPr>
                <a:solidFill>
                  <a:schemeClr val="accent2"/>
                </a:solidFill>
              </a:rPr>
              <a:t>e</a:t>
            </a:r>
            <a:r>
              <a:t>nts</a:t>
            </a:r>
          </a:p>
        </p:txBody>
      </p:sp>
      <p:pic>
        <p:nvPicPr>
          <p:cNvPr id="206" name="border-1.png" descr="border-1.png"/>
          <p:cNvPicPr>
            <a:picLocks noChangeAspect="1"/>
          </p:cNvPicPr>
          <p:nvPr/>
        </p:nvPicPr>
        <p:blipFill>
          <a:blip r:embed="rId2">
            <a:extLst/>
          </a:blip>
          <a:stretch>
            <a:fillRect/>
          </a:stretch>
        </p:blipFill>
        <p:spPr>
          <a:xfrm>
            <a:off x="728810" y="1249063"/>
            <a:ext cx="1422402" cy="63502"/>
          </a:xfrm>
          <a:prstGeom prst="rect">
            <a:avLst/>
          </a:prstGeom>
          <a:ln w="12700">
            <a:miter lim="400000"/>
          </a:ln>
        </p:spPr>
      </p:pic>
      <p:grpSp>
        <p:nvGrpSpPr>
          <p:cNvPr id="212" name="Group"/>
          <p:cNvGrpSpPr/>
          <p:nvPr/>
        </p:nvGrpSpPr>
        <p:grpSpPr>
          <a:xfrm>
            <a:off x="730893" y="1647961"/>
            <a:ext cx="10892370" cy="571502"/>
            <a:chOff x="0" y="0"/>
            <a:chExt cx="10892369" cy="571501"/>
          </a:xfrm>
        </p:grpSpPr>
        <p:pic>
          <p:nvPicPr>
            <p:cNvPr id="207" name="sthree.jpg" descr="sthree.jpg"/>
            <p:cNvPicPr>
              <a:picLocks noChangeAspect="1"/>
            </p:cNvPicPr>
            <p:nvPr/>
          </p:nvPicPr>
          <p:blipFill>
            <a:blip r:embed="rId3">
              <a:extLst/>
            </a:blip>
            <a:stretch>
              <a:fillRect/>
            </a:stretch>
          </p:blipFill>
          <p:spPr>
            <a:xfrm>
              <a:off x="-1" y="0"/>
              <a:ext cx="1346202" cy="571502"/>
            </a:xfrm>
            <a:prstGeom prst="rect">
              <a:avLst/>
            </a:prstGeom>
            <a:ln w="12700" cap="flat">
              <a:noFill/>
              <a:miter lim="400000"/>
            </a:ln>
            <a:effectLst/>
          </p:spPr>
        </p:pic>
        <p:pic>
          <p:nvPicPr>
            <p:cNvPr id="208" name="stroer.jpg" descr="stroer.jpg"/>
            <p:cNvPicPr>
              <a:picLocks noChangeAspect="1"/>
            </p:cNvPicPr>
            <p:nvPr/>
          </p:nvPicPr>
          <p:blipFill>
            <a:blip r:embed="rId4">
              <a:extLst/>
            </a:blip>
            <a:stretch>
              <a:fillRect/>
            </a:stretch>
          </p:blipFill>
          <p:spPr>
            <a:xfrm>
              <a:off x="2386541" y="0"/>
              <a:ext cx="1346202" cy="571502"/>
            </a:xfrm>
            <a:prstGeom prst="rect">
              <a:avLst/>
            </a:prstGeom>
            <a:ln w="12700" cap="flat">
              <a:noFill/>
              <a:miter lim="400000"/>
            </a:ln>
            <a:effectLst/>
          </p:spPr>
        </p:pic>
        <p:pic>
          <p:nvPicPr>
            <p:cNvPr id="209" name="brahmin_solution.png" descr="brahmin_solution.png"/>
            <p:cNvPicPr>
              <a:picLocks noChangeAspect="1"/>
            </p:cNvPicPr>
            <p:nvPr/>
          </p:nvPicPr>
          <p:blipFill>
            <a:blip r:embed="rId5">
              <a:extLst/>
            </a:blip>
            <a:stretch>
              <a:fillRect/>
            </a:stretch>
          </p:blipFill>
          <p:spPr>
            <a:xfrm>
              <a:off x="4773083" y="0"/>
              <a:ext cx="1346202" cy="571502"/>
            </a:xfrm>
            <a:prstGeom prst="rect">
              <a:avLst/>
            </a:prstGeom>
            <a:ln w="12700" cap="flat">
              <a:noFill/>
              <a:miter lim="400000"/>
            </a:ln>
            <a:effectLst/>
          </p:spPr>
        </p:pic>
        <p:pic>
          <p:nvPicPr>
            <p:cNvPr id="210" name="brickowner-1.png" descr="brickowner-1.png"/>
            <p:cNvPicPr>
              <a:picLocks noChangeAspect="1"/>
            </p:cNvPicPr>
            <p:nvPr/>
          </p:nvPicPr>
          <p:blipFill>
            <a:blip r:embed="rId6">
              <a:extLst/>
            </a:blip>
            <a:stretch>
              <a:fillRect/>
            </a:stretch>
          </p:blipFill>
          <p:spPr>
            <a:xfrm>
              <a:off x="7159626" y="0"/>
              <a:ext cx="1346201" cy="571502"/>
            </a:xfrm>
            <a:prstGeom prst="rect">
              <a:avLst/>
            </a:prstGeom>
            <a:ln w="12700" cap="flat">
              <a:noFill/>
              <a:miter lim="400000"/>
            </a:ln>
            <a:effectLst/>
          </p:spPr>
        </p:pic>
        <p:pic>
          <p:nvPicPr>
            <p:cNvPr id="211" name="landbay1.png" descr="landbay1.png"/>
            <p:cNvPicPr>
              <a:picLocks noChangeAspect="1"/>
            </p:cNvPicPr>
            <p:nvPr/>
          </p:nvPicPr>
          <p:blipFill>
            <a:blip r:embed="rId7">
              <a:extLst/>
            </a:blip>
            <a:stretch>
              <a:fillRect/>
            </a:stretch>
          </p:blipFill>
          <p:spPr>
            <a:xfrm>
              <a:off x="9546167" y="0"/>
              <a:ext cx="1346202" cy="571502"/>
            </a:xfrm>
            <a:prstGeom prst="rect">
              <a:avLst/>
            </a:prstGeom>
            <a:ln w="12700" cap="flat">
              <a:noFill/>
              <a:miter lim="400000"/>
            </a:ln>
            <a:effectLst/>
          </p:spPr>
        </p:pic>
      </p:grpSp>
      <p:grpSp>
        <p:nvGrpSpPr>
          <p:cNvPr id="218" name="Group"/>
          <p:cNvGrpSpPr/>
          <p:nvPr/>
        </p:nvGrpSpPr>
        <p:grpSpPr>
          <a:xfrm>
            <a:off x="730893" y="2534471"/>
            <a:ext cx="10892370" cy="571502"/>
            <a:chOff x="0" y="0"/>
            <a:chExt cx="10892369" cy="571501"/>
          </a:xfrm>
        </p:grpSpPr>
        <p:pic>
          <p:nvPicPr>
            <p:cNvPr id="213" name="xendpay.jpg" descr="xendpay.jpg"/>
            <p:cNvPicPr>
              <a:picLocks noChangeAspect="1"/>
            </p:cNvPicPr>
            <p:nvPr/>
          </p:nvPicPr>
          <p:blipFill>
            <a:blip r:embed="rId8">
              <a:extLst/>
            </a:blip>
            <a:stretch>
              <a:fillRect/>
            </a:stretch>
          </p:blipFill>
          <p:spPr>
            <a:xfrm>
              <a:off x="-1" y="0"/>
              <a:ext cx="1346202" cy="571502"/>
            </a:xfrm>
            <a:prstGeom prst="rect">
              <a:avLst/>
            </a:prstGeom>
            <a:ln w="12700" cap="flat">
              <a:noFill/>
              <a:miter lim="400000"/>
            </a:ln>
            <a:effectLst/>
          </p:spPr>
        </p:pic>
        <p:pic>
          <p:nvPicPr>
            <p:cNvPr id="214" name="betarisk.jpg" descr="betarisk.jpg"/>
            <p:cNvPicPr>
              <a:picLocks noChangeAspect="1"/>
            </p:cNvPicPr>
            <p:nvPr/>
          </p:nvPicPr>
          <p:blipFill>
            <a:blip r:embed="rId9">
              <a:extLst/>
            </a:blip>
            <a:stretch>
              <a:fillRect/>
            </a:stretch>
          </p:blipFill>
          <p:spPr>
            <a:xfrm>
              <a:off x="2386541" y="0"/>
              <a:ext cx="1346202" cy="571502"/>
            </a:xfrm>
            <a:prstGeom prst="rect">
              <a:avLst/>
            </a:prstGeom>
            <a:ln w="12700" cap="flat">
              <a:noFill/>
              <a:miter lim="400000"/>
            </a:ln>
            <a:effectLst/>
          </p:spPr>
        </p:pic>
        <p:pic>
          <p:nvPicPr>
            <p:cNvPr id="215" name="INSTANTT.png" descr="INSTANTT.png"/>
            <p:cNvPicPr>
              <a:picLocks noChangeAspect="1"/>
            </p:cNvPicPr>
            <p:nvPr/>
          </p:nvPicPr>
          <p:blipFill>
            <a:blip r:embed="rId10">
              <a:extLst/>
            </a:blip>
            <a:stretch>
              <a:fillRect/>
            </a:stretch>
          </p:blipFill>
          <p:spPr>
            <a:xfrm>
              <a:off x="4773083" y="0"/>
              <a:ext cx="1346202" cy="571502"/>
            </a:xfrm>
            <a:prstGeom prst="rect">
              <a:avLst/>
            </a:prstGeom>
            <a:ln w="12700" cap="flat">
              <a:noFill/>
              <a:miter lim="400000"/>
            </a:ln>
            <a:effectLst/>
          </p:spPr>
        </p:pic>
        <p:pic>
          <p:nvPicPr>
            <p:cNvPr id="216" name="model_village_logo_metal_v17_blanc.png" descr="model_village_logo_metal_v17_blanc.png"/>
            <p:cNvPicPr>
              <a:picLocks noChangeAspect="1"/>
            </p:cNvPicPr>
            <p:nvPr/>
          </p:nvPicPr>
          <p:blipFill>
            <a:blip r:embed="rId11">
              <a:extLst/>
            </a:blip>
            <a:stretch>
              <a:fillRect/>
            </a:stretch>
          </p:blipFill>
          <p:spPr>
            <a:xfrm>
              <a:off x="7159626" y="0"/>
              <a:ext cx="1346201" cy="571502"/>
            </a:xfrm>
            <a:prstGeom prst="rect">
              <a:avLst/>
            </a:prstGeom>
            <a:ln w="12700" cap="flat">
              <a:noFill/>
              <a:miter lim="400000"/>
            </a:ln>
            <a:effectLst/>
          </p:spPr>
        </p:pic>
        <p:pic>
          <p:nvPicPr>
            <p:cNvPr id="217" name="onew1.png" descr="onew1.png"/>
            <p:cNvPicPr>
              <a:picLocks noChangeAspect="1"/>
            </p:cNvPicPr>
            <p:nvPr/>
          </p:nvPicPr>
          <p:blipFill>
            <a:blip r:embed="rId12">
              <a:extLst/>
            </a:blip>
            <a:stretch>
              <a:fillRect/>
            </a:stretch>
          </p:blipFill>
          <p:spPr>
            <a:xfrm>
              <a:off x="9546167" y="0"/>
              <a:ext cx="1346202" cy="571502"/>
            </a:xfrm>
            <a:prstGeom prst="rect">
              <a:avLst/>
            </a:prstGeom>
            <a:ln w="12700" cap="flat">
              <a:noFill/>
              <a:miter lim="400000"/>
            </a:ln>
            <a:effectLst/>
          </p:spPr>
        </p:pic>
      </p:grpSp>
      <p:grpSp>
        <p:nvGrpSpPr>
          <p:cNvPr id="224" name="Group"/>
          <p:cNvGrpSpPr/>
          <p:nvPr/>
        </p:nvGrpSpPr>
        <p:grpSpPr>
          <a:xfrm>
            <a:off x="730894" y="3420981"/>
            <a:ext cx="10892371" cy="571502"/>
            <a:chOff x="0" y="0"/>
            <a:chExt cx="10892370" cy="571501"/>
          </a:xfrm>
        </p:grpSpPr>
        <p:pic>
          <p:nvPicPr>
            <p:cNvPr id="219" name="drinkup.jpg" descr="drinkup.jpg"/>
            <p:cNvPicPr>
              <a:picLocks noChangeAspect="1"/>
            </p:cNvPicPr>
            <p:nvPr/>
          </p:nvPicPr>
          <p:blipFill>
            <a:blip r:embed="rId13">
              <a:extLst/>
            </a:blip>
            <a:stretch>
              <a:fillRect/>
            </a:stretch>
          </p:blipFill>
          <p:spPr>
            <a:xfrm>
              <a:off x="0" y="0"/>
              <a:ext cx="1346201" cy="571502"/>
            </a:xfrm>
            <a:prstGeom prst="rect">
              <a:avLst/>
            </a:prstGeom>
            <a:ln w="12700" cap="flat">
              <a:noFill/>
              <a:miter lim="400000"/>
            </a:ln>
            <a:effectLst/>
          </p:spPr>
        </p:pic>
        <p:pic>
          <p:nvPicPr>
            <p:cNvPr id="220" name="teaglo-1.png" descr="teaglo-1.png"/>
            <p:cNvPicPr>
              <a:picLocks noChangeAspect="1"/>
            </p:cNvPicPr>
            <p:nvPr/>
          </p:nvPicPr>
          <p:blipFill>
            <a:blip r:embed="rId14">
              <a:extLst/>
            </a:blip>
            <a:stretch>
              <a:fillRect/>
            </a:stretch>
          </p:blipFill>
          <p:spPr>
            <a:xfrm>
              <a:off x="2312895" y="0"/>
              <a:ext cx="1495780" cy="571502"/>
            </a:xfrm>
            <a:prstGeom prst="rect">
              <a:avLst/>
            </a:prstGeom>
            <a:ln w="12700" cap="flat">
              <a:noFill/>
              <a:miter lim="400000"/>
            </a:ln>
            <a:effectLst/>
          </p:spPr>
        </p:pic>
        <p:pic>
          <p:nvPicPr>
            <p:cNvPr id="221" name="sidedoor-logo.png" descr="sidedoor-logo.png"/>
            <p:cNvPicPr>
              <a:picLocks noChangeAspect="1"/>
            </p:cNvPicPr>
            <p:nvPr/>
          </p:nvPicPr>
          <p:blipFill>
            <a:blip r:embed="rId15">
              <a:extLst/>
            </a:blip>
            <a:stretch>
              <a:fillRect/>
            </a:stretch>
          </p:blipFill>
          <p:spPr>
            <a:xfrm>
              <a:off x="4505300" y="87839"/>
              <a:ext cx="1886339" cy="395823"/>
            </a:xfrm>
            <a:prstGeom prst="rect">
              <a:avLst/>
            </a:prstGeom>
            <a:ln w="12700" cap="flat">
              <a:noFill/>
              <a:miter lim="400000"/>
            </a:ln>
            <a:effectLst/>
          </p:spPr>
        </p:pic>
        <p:pic>
          <p:nvPicPr>
            <p:cNvPr id="222" name="gener8.jpg" descr="gener8.jpg"/>
            <p:cNvPicPr>
              <a:picLocks noChangeAspect="1"/>
            </p:cNvPicPr>
            <p:nvPr/>
          </p:nvPicPr>
          <p:blipFill>
            <a:blip r:embed="rId16">
              <a:extLst/>
            </a:blip>
            <a:stretch>
              <a:fillRect/>
            </a:stretch>
          </p:blipFill>
          <p:spPr>
            <a:xfrm>
              <a:off x="7199792" y="60045"/>
              <a:ext cx="1272726" cy="451411"/>
            </a:xfrm>
            <a:prstGeom prst="rect">
              <a:avLst/>
            </a:prstGeom>
            <a:ln w="12700" cap="flat">
              <a:noFill/>
              <a:miter lim="400000"/>
            </a:ln>
            <a:effectLst/>
          </p:spPr>
        </p:pic>
        <p:pic>
          <p:nvPicPr>
            <p:cNvPr id="223" name="startupbootcamp.png" descr="startupbootcamp.png"/>
            <p:cNvPicPr>
              <a:picLocks noChangeAspect="1"/>
            </p:cNvPicPr>
            <p:nvPr/>
          </p:nvPicPr>
          <p:blipFill>
            <a:blip r:embed="rId17">
              <a:extLst/>
            </a:blip>
            <a:stretch>
              <a:fillRect/>
            </a:stretch>
          </p:blipFill>
          <p:spPr>
            <a:xfrm>
              <a:off x="9555310" y="1939"/>
              <a:ext cx="1337061" cy="567623"/>
            </a:xfrm>
            <a:prstGeom prst="rect">
              <a:avLst/>
            </a:prstGeom>
            <a:ln w="12700" cap="flat">
              <a:noFill/>
              <a:miter lim="400000"/>
            </a:ln>
            <a:effectLst/>
          </p:spPr>
        </p:pic>
      </p:grpSp>
      <p:grpSp>
        <p:nvGrpSpPr>
          <p:cNvPr id="230" name="Group"/>
          <p:cNvGrpSpPr/>
          <p:nvPr/>
        </p:nvGrpSpPr>
        <p:grpSpPr>
          <a:xfrm>
            <a:off x="730894" y="4307492"/>
            <a:ext cx="10892371" cy="571502"/>
            <a:chOff x="0" y="0"/>
            <a:chExt cx="10892370" cy="571501"/>
          </a:xfrm>
        </p:grpSpPr>
        <p:pic>
          <p:nvPicPr>
            <p:cNvPr id="225" name="kwanji-n.png" descr="kwanji-n.png"/>
            <p:cNvPicPr>
              <a:picLocks noChangeAspect="1"/>
            </p:cNvPicPr>
            <p:nvPr/>
          </p:nvPicPr>
          <p:blipFill>
            <a:blip r:embed="rId18">
              <a:extLst/>
            </a:blip>
            <a:stretch>
              <a:fillRect/>
            </a:stretch>
          </p:blipFill>
          <p:spPr>
            <a:xfrm>
              <a:off x="0" y="0"/>
              <a:ext cx="1346201" cy="571502"/>
            </a:xfrm>
            <a:prstGeom prst="rect">
              <a:avLst/>
            </a:prstGeom>
            <a:ln w="12700" cap="flat">
              <a:noFill/>
              <a:miter lim="400000"/>
            </a:ln>
            <a:effectLst/>
          </p:spPr>
        </p:pic>
        <p:pic>
          <p:nvPicPr>
            <p:cNvPr id="226" name="biglife.png" descr="biglife.png"/>
            <p:cNvPicPr>
              <a:picLocks noChangeAspect="1"/>
            </p:cNvPicPr>
            <p:nvPr/>
          </p:nvPicPr>
          <p:blipFill>
            <a:blip r:embed="rId19">
              <a:extLst/>
            </a:blip>
            <a:stretch>
              <a:fillRect/>
            </a:stretch>
          </p:blipFill>
          <p:spPr>
            <a:xfrm>
              <a:off x="2377016" y="0"/>
              <a:ext cx="1346202" cy="571502"/>
            </a:xfrm>
            <a:prstGeom prst="rect">
              <a:avLst/>
            </a:prstGeom>
            <a:ln w="12700" cap="flat">
              <a:noFill/>
              <a:miter lim="400000"/>
            </a:ln>
            <a:effectLst/>
          </p:spPr>
        </p:pic>
        <p:pic>
          <p:nvPicPr>
            <p:cNvPr id="227" name="Screen-Shot-2018-11-01-at-03.12.38.png" descr="Screen-Shot-2018-11-01-at-03.12.38.png"/>
            <p:cNvPicPr>
              <a:picLocks noChangeAspect="1"/>
            </p:cNvPicPr>
            <p:nvPr/>
          </p:nvPicPr>
          <p:blipFill>
            <a:blip r:embed="rId20">
              <a:extLst/>
            </a:blip>
            <a:stretch>
              <a:fillRect/>
            </a:stretch>
          </p:blipFill>
          <p:spPr>
            <a:xfrm>
              <a:off x="4877406" y="0"/>
              <a:ext cx="1099459" cy="571502"/>
            </a:xfrm>
            <a:prstGeom prst="rect">
              <a:avLst/>
            </a:prstGeom>
            <a:ln w="12700" cap="flat">
              <a:noFill/>
              <a:miter lim="400000"/>
            </a:ln>
            <a:effectLst/>
          </p:spPr>
        </p:pic>
        <p:pic>
          <p:nvPicPr>
            <p:cNvPr id="228" name="logo_color.png" descr="logo_color.png"/>
            <p:cNvPicPr>
              <a:picLocks noChangeAspect="1"/>
            </p:cNvPicPr>
            <p:nvPr/>
          </p:nvPicPr>
          <p:blipFill>
            <a:blip r:embed="rId21">
              <a:extLst/>
            </a:blip>
            <a:stretch>
              <a:fillRect/>
            </a:stretch>
          </p:blipFill>
          <p:spPr>
            <a:xfrm>
              <a:off x="7052090" y="87839"/>
              <a:ext cx="1504123" cy="395823"/>
            </a:xfrm>
            <a:prstGeom prst="rect">
              <a:avLst/>
            </a:prstGeom>
            <a:ln w="12700" cap="flat">
              <a:noFill/>
              <a:miter lim="400000"/>
            </a:ln>
            <a:effectLst/>
          </p:spPr>
        </p:pic>
        <p:pic>
          <p:nvPicPr>
            <p:cNvPr id="229" name="parkstreet.png" descr="parkstreet.png"/>
            <p:cNvPicPr>
              <a:picLocks noChangeAspect="1"/>
            </p:cNvPicPr>
            <p:nvPr/>
          </p:nvPicPr>
          <p:blipFill>
            <a:blip r:embed="rId22">
              <a:extLst/>
            </a:blip>
            <a:stretch>
              <a:fillRect/>
            </a:stretch>
          </p:blipFill>
          <p:spPr>
            <a:xfrm>
              <a:off x="9469968" y="156440"/>
              <a:ext cx="1422403" cy="258621"/>
            </a:xfrm>
            <a:prstGeom prst="rect">
              <a:avLst/>
            </a:prstGeom>
            <a:ln w="12700" cap="flat">
              <a:noFill/>
              <a:miter lim="400000"/>
            </a:ln>
            <a:effectLst/>
          </p:spPr>
        </p:pic>
      </p:grpSp>
      <p:grpSp>
        <p:nvGrpSpPr>
          <p:cNvPr id="236" name="Group"/>
          <p:cNvGrpSpPr/>
          <p:nvPr/>
        </p:nvGrpSpPr>
        <p:grpSpPr>
          <a:xfrm>
            <a:off x="730893" y="5194001"/>
            <a:ext cx="10892370" cy="571502"/>
            <a:chOff x="0" y="0"/>
            <a:chExt cx="10892369" cy="571501"/>
          </a:xfrm>
        </p:grpSpPr>
        <p:pic>
          <p:nvPicPr>
            <p:cNvPr id="231" name="omp.png" descr="omp.png"/>
            <p:cNvPicPr>
              <a:picLocks noChangeAspect="1"/>
            </p:cNvPicPr>
            <p:nvPr/>
          </p:nvPicPr>
          <p:blipFill>
            <a:blip r:embed="rId23">
              <a:extLst/>
            </a:blip>
            <a:stretch>
              <a:fillRect/>
            </a:stretch>
          </p:blipFill>
          <p:spPr>
            <a:xfrm>
              <a:off x="-1" y="139799"/>
              <a:ext cx="1582410" cy="291903"/>
            </a:xfrm>
            <a:prstGeom prst="rect">
              <a:avLst/>
            </a:prstGeom>
            <a:ln w="12700" cap="flat">
              <a:noFill/>
              <a:miter lim="400000"/>
            </a:ln>
            <a:effectLst/>
          </p:spPr>
        </p:pic>
        <p:pic>
          <p:nvPicPr>
            <p:cNvPr id="232" name="km-logo.png" descr="km-logo.png"/>
            <p:cNvPicPr>
              <a:picLocks noChangeAspect="1"/>
            </p:cNvPicPr>
            <p:nvPr/>
          </p:nvPicPr>
          <p:blipFill>
            <a:blip r:embed="rId24">
              <a:extLst/>
            </a:blip>
            <a:stretch>
              <a:fillRect/>
            </a:stretch>
          </p:blipFill>
          <p:spPr>
            <a:xfrm>
              <a:off x="2398799" y="0"/>
              <a:ext cx="1498842" cy="571502"/>
            </a:xfrm>
            <a:prstGeom prst="rect">
              <a:avLst/>
            </a:prstGeom>
            <a:ln w="12700" cap="flat">
              <a:noFill/>
              <a:miter lim="400000"/>
            </a:ln>
            <a:effectLst/>
          </p:spPr>
        </p:pic>
        <p:pic>
          <p:nvPicPr>
            <p:cNvPr id="233" name="Screen-Shot-2018-11-01-at-03.02.55.png" descr="Screen-Shot-2018-11-01-at-03.02.55.png"/>
            <p:cNvPicPr>
              <a:picLocks noChangeAspect="1"/>
            </p:cNvPicPr>
            <p:nvPr/>
          </p:nvPicPr>
          <p:blipFill>
            <a:blip r:embed="rId25">
              <a:extLst/>
            </a:blip>
            <a:stretch>
              <a:fillRect/>
            </a:stretch>
          </p:blipFill>
          <p:spPr>
            <a:xfrm>
              <a:off x="7092551" y="0"/>
              <a:ext cx="1539404" cy="571502"/>
            </a:xfrm>
            <a:prstGeom prst="rect">
              <a:avLst/>
            </a:prstGeom>
            <a:ln w="12700" cap="flat">
              <a:noFill/>
              <a:miter lim="400000"/>
            </a:ln>
            <a:effectLst/>
          </p:spPr>
        </p:pic>
        <p:pic>
          <p:nvPicPr>
            <p:cNvPr id="234" name="Quiqup.jpg" descr="Quiqup.jpg"/>
            <p:cNvPicPr>
              <a:picLocks noChangeAspect="1"/>
            </p:cNvPicPr>
            <p:nvPr/>
          </p:nvPicPr>
          <p:blipFill>
            <a:blip r:embed="rId26">
              <a:extLst/>
            </a:blip>
            <a:stretch>
              <a:fillRect/>
            </a:stretch>
          </p:blipFill>
          <p:spPr>
            <a:xfrm>
              <a:off x="4832135" y="0"/>
              <a:ext cx="1346202" cy="571502"/>
            </a:xfrm>
            <a:prstGeom prst="rect">
              <a:avLst/>
            </a:prstGeom>
            <a:ln w="12700" cap="flat">
              <a:noFill/>
              <a:miter lim="400000"/>
            </a:ln>
            <a:effectLst/>
          </p:spPr>
        </p:pic>
        <p:pic>
          <p:nvPicPr>
            <p:cNvPr id="235" name="atmayfair-n.png" descr="atmayfair-n.png"/>
            <p:cNvPicPr>
              <a:picLocks noChangeAspect="1"/>
            </p:cNvPicPr>
            <p:nvPr/>
          </p:nvPicPr>
          <p:blipFill>
            <a:blip r:embed="rId27">
              <a:extLst/>
            </a:blip>
            <a:stretch>
              <a:fillRect/>
            </a:stretch>
          </p:blipFill>
          <p:spPr>
            <a:xfrm>
              <a:off x="9546167" y="0"/>
              <a:ext cx="1346202" cy="571502"/>
            </a:xfrm>
            <a:prstGeom prst="rect">
              <a:avLst/>
            </a:prstGeom>
            <a:ln w="12700" cap="flat">
              <a:noFill/>
              <a:miter lim="400000"/>
            </a:ln>
            <a:effectLst/>
          </p:spPr>
        </p:pic>
      </p:grpSp>
    </p:spTree>
    <p:extLst>
      <p:ext uri="{BB962C8B-B14F-4D97-AF65-F5344CB8AC3E}">
        <p14:creationId xmlns:p14="http://schemas.microsoft.com/office/powerpoint/2010/main" val="9840153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itle 1"/>
          <p:cNvSpPr>
            <a:spLocks noGrp="1"/>
          </p:cNvSpPr>
          <p:nvPr>
            <p:ph type="title"/>
          </p:nvPr>
        </p:nvSpPr>
        <p:spPr>
          <a:xfrm>
            <a:off x="609600" y="274638"/>
            <a:ext cx="10972800" cy="1143001"/>
          </a:xfrm>
          <a:prstGeom prst="rect">
            <a:avLst/>
          </a:prstGeom>
        </p:spPr>
        <p:txBody>
          <a:bodyPr/>
          <a:lstStyle/>
          <a:p>
            <a:pPr>
              <a:defRPr>
                <a:solidFill>
                  <a:srgbClr val="000000"/>
                </a:solidFill>
              </a:defRPr>
            </a:pPr>
            <a:r>
              <a:t>Cli</a:t>
            </a:r>
            <a:r>
              <a:rPr>
                <a:solidFill>
                  <a:schemeClr val="accent2"/>
                </a:solidFill>
              </a:rPr>
              <a:t>e</a:t>
            </a:r>
            <a:r>
              <a:t>nts Speak</a:t>
            </a:r>
          </a:p>
        </p:txBody>
      </p:sp>
      <p:pic>
        <p:nvPicPr>
          <p:cNvPr id="239" name="border-1.png" descr="border-1.png"/>
          <p:cNvPicPr>
            <a:picLocks noChangeAspect="1"/>
          </p:cNvPicPr>
          <p:nvPr/>
        </p:nvPicPr>
        <p:blipFill>
          <a:blip r:embed="rId2">
            <a:extLst/>
          </a:blip>
          <a:stretch>
            <a:fillRect/>
          </a:stretch>
        </p:blipFill>
        <p:spPr>
          <a:xfrm>
            <a:off x="728810" y="1249063"/>
            <a:ext cx="1422402" cy="63502"/>
          </a:xfrm>
          <a:prstGeom prst="rect">
            <a:avLst/>
          </a:prstGeom>
          <a:ln w="12700">
            <a:miter lim="400000"/>
          </a:ln>
        </p:spPr>
      </p:pic>
      <p:pic>
        <p:nvPicPr>
          <p:cNvPr id="240" name="Group 2.png" descr="Group 2.png"/>
          <p:cNvPicPr>
            <a:picLocks noChangeAspect="1"/>
          </p:cNvPicPr>
          <p:nvPr/>
        </p:nvPicPr>
        <p:blipFill>
          <a:blip r:embed="rId3">
            <a:extLst/>
          </a:blip>
          <a:stretch>
            <a:fillRect/>
          </a:stretch>
        </p:blipFill>
        <p:spPr>
          <a:xfrm>
            <a:off x="894407" y="1602763"/>
            <a:ext cx="5054601" cy="1858016"/>
          </a:xfrm>
          <a:prstGeom prst="rect">
            <a:avLst/>
          </a:prstGeom>
          <a:ln w="12700">
            <a:miter lim="400000"/>
          </a:ln>
        </p:spPr>
      </p:pic>
      <p:pic>
        <p:nvPicPr>
          <p:cNvPr id="241" name="Group 3.png" descr="Group 3.png"/>
          <p:cNvPicPr>
            <a:picLocks noChangeAspect="1"/>
          </p:cNvPicPr>
          <p:nvPr/>
        </p:nvPicPr>
        <p:blipFill>
          <a:blip r:embed="rId4">
            <a:extLst/>
          </a:blip>
          <a:stretch>
            <a:fillRect/>
          </a:stretch>
        </p:blipFill>
        <p:spPr>
          <a:xfrm>
            <a:off x="6291312" y="3266266"/>
            <a:ext cx="5080001" cy="1776442"/>
          </a:xfrm>
          <a:prstGeom prst="rect">
            <a:avLst/>
          </a:prstGeom>
          <a:ln w="12700">
            <a:miter lim="400000"/>
          </a:ln>
        </p:spPr>
      </p:pic>
      <p:pic>
        <p:nvPicPr>
          <p:cNvPr id="242" name="Group 5.png" descr="Group 5.png"/>
          <p:cNvPicPr>
            <a:picLocks noChangeAspect="1"/>
          </p:cNvPicPr>
          <p:nvPr/>
        </p:nvPicPr>
        <p:blipFill>
          <a:blip r:embed="rId5">
            <a:extLst/>
          </a:blip>
          <a:stretch>
            <a:fillRect/>
          </a:stretch>
        </p:blipFill>
        <p:spPr>
          <a:xfrm>
            <a:off x="892571" y="3890689"/>
            <a:ext cx="4953001" cy="2192756"/>
          </a:xfrm>
          <a:prstGeom prst="rect">
            <a:avLst/>
          </a:prstGeom>
          <a:ln w="12700">
            <a:miter lim="400000"/>
          </a:ln>
        </p:spPr>
      </p:pic>
    </p:spTree>
    <p:extLst>
      <p:ext uri="{BB962C8B-B14F-4D97-AF65-F5344CB8AC3E}">
        <p14:creationId xmlns:p14="http://schemas.microsoft.com/office/powerpoint/2010/main" val="369008847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sth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242" y="2235484"/>
            <a:ext cx="4416734" cy="18750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95976" y="2388169"/>
            <a:ext cx="4637039" cy="1569660"/>
          </a:xfrm>
          <a:prstGeom prst="rect">
            <a:avLst/>
          </a:prstGeom>
          <a:noFill/>
        </p:spPr>
        <p:txBody>
          <a:bodyPr wrap="none" rtlCol="0">
            <a:spAutoFit/>
          </a:bodyPr>
          <a:lstStyle/>
          <a:p>
            <a:r>
              <a:rPr lang="en-GB" sz="9600" dirty="0">
                <a:solidFill>
                  <a:srgbClr val="1D1D1B"/>
                </a:solidFill>
              </a:rPr>
              <a:t>Ventures</a:t>
            </a:r>
          </a:p>
        </p:txBody>
      </p:sp>
    </p:spTree>
    <p:extLst>
      <p:ext uri="{BB962C8B-B14F-4D97-AF65-F5344CB8AC3E}">
        <p14:creationId xmlns:p14="http://schemas.microsoft.com/office/powerpoint/2010/main" val="21640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598" y="296355"/>
            <a:ext cx="10515600" cy="1325563"/>
          </a:xfrm>
        </p:spPr>
        <p:txBody>
          <a:bodyPr>
            <a:normAutofit/>
          </a:bodyPr>
          <a:lstStyle/>
          <a:p>
            <a:r>
              <a:rPr lang="en-GB" dirty="0">
                <a:latin typeface="Helvetica" panose="020B0604020202020204" pitchFamily="34" charset="0"/>
                <a:cs typeface="Helvetica" panose="020B0604020202020204" pitchFamily="34" charset="0"/>
              </a:rPr>
              <a:t>What is </a:t>
            </a:r>
            <a:r>
              <a:rPr lang="en-GB" dirty="0" err="1">
                <a:latin typeface="Helvetica" panose="020B0604020202020204" pitchFamily="34" charset="0"/>
                <a:cs typeface="Helvetica" panose="020B0604020202020204" pitchFamily="34" charset="0"/>
              </a:rPr>
              <a:t>Showcaser</a:t>
            </a:r>
            <a:r>
              <a:rPr lang="en-GB" dirty="0">
                <a:latin typeface="Helvetica" panose="020B0604020202020204" pitchFamily="34" charset="0"/>
                <a:cs typeface="Helvetica" panose="020B0604020202020204" pitchFamily="34" charset="0"/>
              </a:rPr>
              <a:t>?</a:t>
            </a:r>
            <a:endParaRPr lang="en-GB" sz="2000" dirty="0">
              <a:latin typeface="Helvetica" panose="020B0604020202020204" pitchFamily="34" charset="0"/>
              <a:cs typeface="Helvetica"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graphicFrame>
        <p:nvGraphicFramePr>
          <p:cNvPr id="6" name="Diagram 5"/>
          <p:cNvGraphicFramePr/>
          <p:nvPr>
            <p:extLst>
              <p:ext uri="{D42A27DB-BD31-4B8C-83A1-F6EECF244321}">
                <p14:modId xmlns:p14="http://schemas.microsoft.com/office/powerpoint/2010/main" val="3792284083"/>
              </p:ext>
            </p:extLst>
          </p:nvPr>
        </p:nvGraphicFramePr>
        <p:xfrm>
          <a:off x="1431772" y="1590680"/>
          <a:ext cx="8652385" cy="5136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431772" y="1329070"/>
            <a:ext cx="7902548" cy="523220"/>
          </a:xfrm>
          <a:prstGeom prst="rect">
            <a:avLst/>
          </a:prstGeom>
          <a:noFill/>
        </p:spPr>
        <p:txBody>
          <a:bodyPr wrap="none" rtlCol="0">
            <a:spAutoFit/>
          </a:bodyPr>
          <a:lstStyle/>
          <a:p>
            <a:r>
              <a:rPr lang="en-GB" sz="2800" dirty="0">
                <a:latin typeface="Helvetica" panose="020B0604020202020204" pitchFamily="34" charset="0"/>
                <a:cs typeface="Helvetica" panose="020B0604020202020204" pitchFamily="34" charset="0"/>
              </a:rPr>
              <a:t>A video platform that puts personality over paper</a:t>
            </a:r>
          </a:p>
        </p:txBody>
      </p:sp>
    </p:spTree>
    <p:extLst>
      <p:ext uri="{BB962C8B-B14F-4D97-AF65-F5344CB8AC3E}">
        <p14:creationId xmlns:p14="http://schemas.microsoft.com/office/powerpoint/2010/main" val="1563054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100" b="1" dirty="0">
                <a:solidFill>
                  <a:srgbClr val="6F7287"/>
                </a:solidFill>
                <a:latin typeface="Neue Plak"/>
              </a:rPr>
              <a:t>Investing In The </a:t>
            </a:r>
            <a:r>
              <a:rPr lang="en-GB" sz="3100" b="1" dirty="0" err="1">
                <a:solidFill>
                  <a:srgbClr val="6F7287"/>
                </a:solidFill>
                <a:latin typeface="Neue Plak"/>
              </a:rPr>
              <a:t>Startup</a:t>
            </a:r>
            <a:r>
              <a:rPr lang="en-GB" sz="3100" b="1" dirty="0">
                <a:solidFill>
                  <a:srgbClr val="6F7287"/>
                </a:solidFill>
                <a:latin typeface="Neue Plak"/>
              </a:rPr>
              <a:t> Golden Triangle: Dreamer, Hacker and Hustler</a:t>
            </a:r>
            <a:br>
              <a:rPr lang="en-GB" dirty="0"/>
            </a:br>
            <a:br>
              <a:rPr lang="en-GB" sz="1300" dirty="0"/>
            </a:br>
            <a:br>
              <a:rPr lang="en-GB" sz="1300" dirty="0"/>
            </a:br>
            <a:endParaRPr lang="en-GB" sz="13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8068" y="2524828"/>
            <a:ext cx="2446238" cy="305565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231" y="2524828"/>
            <a:ext cx="2446238" cy="3055652"/>
          </a:xfrm>
          <a:prstGeom prst="rect">
            <a:avLst/>
          </a:prstGeom>
        </p:spPr>
      </p:pic>
      <p:sp>
        <p:nvSpPr>
          <p:cNvPr id="10" name="Rectangle 9"/>
          <p:cNvSpPr/>
          <p:nvPr/>
        </p:nvSpPr>
        <p:spPr>
          <a:xfrm>
            <a:off x="3572054" y="5657072"/>
            <a:ext cx="1916422" cy="646331"/>
          </a:xfrm>
          <a:prstGeom prst="rect">
            <a:avLst/>
          </a:prstGeom>
        </p:spPr>
        <p:txBody>
          <a:bodyPr wrap="none">
            <a:spAutoFit/>
          </a:bodyPr>
          <a:lstStyle/>
          <a:p>
            <a:pPr algn="ctr"/>
            <a:r>
              <a:rPr lang="en-GB" i="1" dirty="0"/>
              <a:t>“May the force be </a:t>
            </a:r>
          </a:p>
          <a:p>
            <a:pPr algn="ctr"/>
            <a:r>
              <a:rPr lang="en-GB" i="1" dirty="0"/>
              <a:t>with you”</a:t>
            </a:r>
            <a:endParaRPr lang="en-GB" dirty="0"/>
          </a:p>
        </p:txBody>
      </p:sp>
      <p:sp>
        <p:nvSpPr>
          <p:cNvPr id="12" name="Rectangle 11"/>
          <p:cNvSpPr/>
          <p:nvPr/>
        </p:nvSpPr>
        <p:spPr>
          <a:xfrm>
            <a:off x="6495718" y="5658822"/>
            <a:ext cx="2184848" cy="646331"/>
          </a:xfrm>
          <a:prstGeom prst="rect">
            <a:avLst/>
          </a:prstGeom>
        </p:spPr>
        <p:txBody>
          <a:bodyPr wrap="square">
            <a:spAutoFit/>
          </a:bodyPr>
          <a:lstStyle/>
          <a:p>
            <a:pPr algn="ctr"/>
            <a:r>
              <a:rPr lang="en-GB" i="1" dirty="0"/>
              <a:t>“You can’t handle the </a:t>
            </a:r>
          </a:p>
          <a:p>
            <a:pPr algn="ctr"/>
            <a:r>
              <a:rPr lang="en-GB" i="1" dirty="0"/>
              <a:t>truth!”</a:t>
            </a:r>
            <a:endParaRPr lang="en-GB" dirty="0"/>
          </a:p>
        </p:txBody>
      </p:sp>
      <p:sp>
        <p:nvSpPr>
          <p:cNvPr id="13" name="Rectangle 12"/>
          <p:cNvSpPr/>
          <p:nvPr/>
        </p:nvSpPr>
        <p:spPr>
          <a:xfrm>
            <a:off x="9316978" y="5657073"/>
            <a:ext cx="2468418" cy="646331"/>
          </a:xfrm>
          <a:prstGeom prst="rect">
            <a:avLst/>
          </a:prstGeom>
        </p:spPr>
        <p:txBody>
          <a:bodyPr wrap="square">
            <a:spAutoFit/>
          </a:bodyPr>
          <a:lstStyle/>
          <a:p>
            <a:r>
              <a:rPr lang="en-GB" dirty="0"/>
              <a:t>“</a:t>
            </a:r>
            <a:r>
              <a:rPr lang="en-GB" i="1" dirty="0"/>
              <a:t>I’m going to make him </a:t>
            </a:r>
          </a:p>
          <a:p>
            <a:r>
              <a:rPr lang="en-GB" i="1" dirty="0"/>
              <a:t>an offer he can’t refuse”</a:t>
            </a:r>
            <a:endParaRPr lang="en-GB" dirty="0"/>
          </a:p>
        </p:txBody>
      </p:sp>
      <p:sp>
        <p:nvSpPr>
          <p:cNvPr id="4" name="Content Placeholder 3"/>
          <p:cNvSpPr>
            <a:spLocks noGrp="1"/>
          </p:cNvSpPr>
          <p:nvPr>
            <p:ph idx="1"/>
          </p:nvPr>
        </p:nvSpPr>
        <p:spPr>
          <a:xfrm>
            <a:off x="3565239" y="1898169"/>
            <a:ext cx="2104221" cy="461078"/>
          </a:xfrm>
        </p:spPr>
        <p:txBody>
          <a:bodyPr>
            <a:noAutofit/>
          </a:bodyPr>
          <a:lstStyle/>
          <a:p>
            <a:pPr marL="0" indent="0" algn="ctr">
              <a:buNone/>
            </a:pPr>
            <a:r>
              <a:rPr lang="en-GB" sz="1800" dirty="0">
                <a:latin typeface="Helvetica" panose="020B0604020202020204" pitchFamily="34" charset="0"/>
                <a:cs typeface="Helvetica" panose="020B0604020202020204" pitchFamily="34" charset="0"/>
              </a:rPr>
              <a:t>Product Manager and Co-Founder</a:t>
            </a:r>
          </a:p>
        </p:txBody>
      </p:sp>
      <p:sp>
        <p:nvSpPr>
          <p:cNvPr id="11" name="Content Placeholder 3"/>
          <p:cNvSpPr txBox="1">
            <a:spLocks/>
          </p:cNvSpPr>
          <p:nvPr/>
        </p:nvSpPr>
        <p:spPr>
          <a:xfrm>
            <a:off x="6328684" y="1893094"/>
            <a:ext cx="2518915" cy="4610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Helvetica" panose="020B0604020202020204" pitchFamily="34" charset="0"/>
                <a:cs typeface="Helvetica" panose="020B0604020202020204" pitchFamily="34" charset="0"/>
              </a:rPr>
              <a:t>Development manager</a:t>
            </a:r>
          </a:p>
        </p:txBody>
      </p:sp>
      <p:sp>
        <p:nvSpPr>
          <p:cNvPr id="14" name="Content Placeholder 3"/>
          <p:cNvSpPr txBox="1">
            <a:spLocks/>
          </p:cNvSpPr>
          <p:nvPr/>
        </p:nvSpPr>
        <p:spPr>
          <a:xfrm>
            <a:off x="9734850" y="1893094"/>
            <a:ext cx="1632673" cy="4610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Helvetica" panose="020B0604020202020204" pitchFamily="34" charset="0"/>
                <a:cs typeface="Helvetica" panose="020B0604020202020204" pitchFamily="34" charset="0"/>
              </a:rPr>
              <a:t>Head of Sales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5023" y="2524828"/>
            <a:ext cx="2446238" cy="305565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853" y="2506885"/>
            <a:ext cx="2460603" cy="3073595"/>
          </a:xfrm>
          <a:prstGeom prst="rect">
            <a:avLst/>
          </a:prstGeom>
        </p:spPr>
      </p:pic>
      <p:sp>
        <p:nvSpPr>
          <p:cNvPr id="15" name="Content Placeholder 3"/>
          <p:cNvSpPr txBox="1">
            <a:spLocks/>
          </p:cNvSpPr>
          <p:nvPr/>
        </p:nvSpPr>
        <p:spPr>
          <a:xfrm>
            <a:off x="583829" y="1893094"/>
            <a:ext cx="2184650" cy="4610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Helvetica" panose="020B0604020202020204" pitchFamily="34" charset="0"/>
                <a:cs typeface="Helvetica" panose="020B0604020202020204" pitchFamily="34" charset="0"/>
              </a:rPr>
              <a:t>Investment Director</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234" y="2506885"/>
            <a:ext cx="2460603" cy="307359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3860" y="2506885"/>
            <a:ext cx="2460603" cy="3073595"/>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9018" y="2524828"/>
            <a:ext cx="2452244" cy="3063154"/>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5817" y="2524828"/>
            <a:ext cx="2438489" cy="3045972"/>
          </a:xfrm>
          <a:prstGeom prst="rect">
            <a:avLst/>
          </a:prstGeom>
        </p:spPr>
      </p:pic>
      <p:sp>
        <p:nvSpPr>
          <p:cNvPr id="18" name="TextBox 17"/>
          <p:cNvSpPr txBox="1"/>
          <p:nvPr/>
        </p:nvSpPr>
        <p:spPr>
          <a:xfrm>
            <a:off x="865675" y="1869595"/>
            <a:ext cx="1620957" cy="369332"/>
          </a:xfrm>
          <a:prstGeom prst="rect">
            <a:avLst/>
          </a:prstGeom>
          <a:noFill/>
        </p:spPr>
        <p:txBody>
          <a:bodyPr wrap="none" rtlCol="0">
            <a:spAutoFit/>
          </a:bodyPr>
          <a:lstStyle/>
          <a:p>
            <a:r>
              <a:rPr lang="en-GB" dirty="0">
                <a:latin typeface="Helvetica" panose="020B0604020202020204" pitchFamily="34" charset="0"/>
                <a:cs typeface="Helvetica" panose="020B0604020202020204" pitchFamily="34" charset="0"/>
              </a:rPr>
              <a:t>Dark Overlord</a:t>
            </a:r>
          </a:p>
        </p:txBody>
      </p:sp>
    </p:spTree>
    <p:extLst>
      <p:ext uri="{BB962C8B-B14F-4D97-AF65-F5344CB8AC3E}">
        <p14:creationId xmlns:p14="http://schemas.microsoft.com/office/powerpoint/2010/main" val="154354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xit" presetSubtype="0" fill="hold"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
        <p:nvSpPr>
          <p:cNvPr id="3" name="Rectangle 2"/>
          <p:cNvSpPr/>
          <p:nvPr/>
        </p:nvSpPr>
        <p:spPr>
          <a:xfrm>
            <a:off x="2123690" y="5072046"/>
            <a:ext cx="7146264" cy="369332"/>
          </a:xfrm>
          <a:prstGeom prst="rect">
            <a:avLst/>
          </a:prstGeom>
        </p:spPr>
        <p:txBody>
          <a:bodyPr wrap="square">
            <a:spAutoFit/>
          </a:bodyPr>
          <a:lstStyle/>
          <a:p>
            <a:r>
              <a:rPr lang="en-GB" dirty="0">
                <a:solidFill>
                  <a:schemeClr val="bg1"/>
                </a:solidFill>
                <a:latin typeface="Helvetica" panose="020B0604020202020204" pitchFamily="34" charset="0"/>
                <a:cs typeface="Helvetica" panose="020B0604020202020204" pitchFamily="34" charset="0"/>
              </a:rPr>
              <a:t>Learn from the past. Organise the present. Dream about the future…</a:t>
            </a:r>
          </a:p>
        </p:txBody>
      </p:sp>
      <p:sp>
        <p:nvSpPr>
          <p:cNvPr id="5" name="Title 4"/>
          <p:cNvSpPr>
            <a:spLocks noGrp="1"/>
          </p:cNvSpPr>
          <p:nvPr>
            <p:ph type="title"/>
          </p:nvPr>
        </p:nvSpPr>
        <p:spPr>
          <a:xfrm>
            <a:off x="2902268" y="770182"/>
            <a:ext cx="5594032" cy="1325563"/>
          </a:xfrm>
        </p:spPr>
        <p:txBody>
          <a:bodyPr>
            <a:normAutofit/>
          </a:bodyPr>
          <a:lstStyle/>
          <a:p>
            <a:r>
              <a:rPr lang="en-GB" sz="7200" dirty="0">
                <a:solidFill>
                  <a:schemeClr val="bg1"/>
                </a:solidFill>
                <a:latin typeface="Helvetica" panose="020B0604020202020204" pitchFamily="34" charset="0"/>
                <a:cs typeface="Helvetica" panose="020B0604020202020204" pitchFamily="34" charset="0"/>
              </a:rPr>
              <a:t>The Dreamer</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718" y="2095745"/>
            <a:ext cx="4344208" cy="2817778"/>
          </a:xfrm>
          <a:prstGeom prst="rect">
            <a:avLst/>
          </a:prstGeom>
        </p:spPr>
      </p:pic>
    </p:spTree>
    <p:extLst>
      <p:ext uri="{BB962C8B-B14F-4D97-AF65-F5344CB8AC3E}">
        <p14:creationId xmlns:p14="http://schemas.microsoft.com/office/powerpoint/2010/main" val="952279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1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
        <p:nvSpPr>
          <p:cNvPr id="3" name="Rectangle 2"/>
          <p:cNvSpPr/>
          <p:nvPr/>
        </p:nvSpPr>
        <p:spPr>
          <a:xfrm>
            <a:off x="3096312" y="2637173"/>
            <a:ext cx="5462897" cy="1785104"/>
          </a:xfrm>
          <a:prstGeom prst="rect">
            <a:avLst/>
          </a:prstGeom>
        </p:spPr>
        <p:txBody>
          <a:bodyPr wrap="square">
            <a:spAutoFit/>
          </a:bodyPr>
          <a:lstStyle/>
          <a:p>
            <a:r>
              <a:rPr lang="en-GB" sz="1000" dirty="0">
                <a:solidFill>
                  <a:schemeClr val="bg1"/>
                </a:solidFill>
              </a:rPr>
              <a:t>A long time ago, in a galaxy not so far away…</a:t>
            </a:r>
          </a:p>
          <a:p>
            <a:endParaRPr lang="en-GB" sz="1000" dirty="0">
              <a:solidFill>
                <a:schemeClr val="bg1"/>
              </a:solidFill>
            </a:endParaRPr>
          </a:p>
          <a:p>
            <a:r>
              <a:rPr lang="en-GB" sz="1000" dirty="0">
                <a:solidFill>
                  <a:schemeClr val="bg1"/>
                </a:solidFill>
              </a:rPr>
              <a:t>The CV reigns supreme in the UK job market. </a:t>
            </a:r>
          </a:p>
          <a:p>
            <a:r>
              <a:rPr lang="en-GB" sz="1000" dirty="0">
                <a:solidFill>
                  <a:schemeClr val="bg1"/>
                </a:solidFill>
              </a:rPr>
              <a:t>GDPR is coming into effect. More and more skilled people are being hired from abroad. Endless products and processes are evolving to deploy attacks against the Recruitment Industry as we know it. Merciless legions aim to seize control of the Industry.</a:t>
            </a:r>
          </a:p>
          <a:p>
            <a:r>
              <a:rPr lang="en-GB" sz="1000" dirty="0">
                <a:solidFill>
                  <a:schemeClr val="bg1"/>
                </a:solidFill>
              </a:rPr>
              <a:t>Only General Andy Hallett’s band of Resistance Innovators are prepared to face the rising tide of technology set to disrupt the Industry.</a:t>
            </a:r>
          </a:p>
          <a:p>
            <a:r>
              <a:rPr lang="en-GB" sz="1000" dirty="0">
                <a:solidFill>
                  <a:schemeClr val="bg1"/>
                </a:solidFill>
              </a:rPr>
              <a:t>But the video prototype, </a:t>
            </a:r>
            <a:r>
              <a:rPr lang="en-GB" sz="1000" dirty="0" err="1">
                <a:solidFill>
                  <a:schemeClr val="bg1"/>
                </a:solidFill>
              </a:rPr>
              <a:t>Clickterview</a:t>
            </a:r>
            <a:r>
              <a:rPr lang="en-GB" sz="1000" dirty="0">
                <a:solidFill>
                  <a:schemeClr val="bg1"/>
                </a:solidFill>
              </a:rPr>
              <a:t> has been exposed. It was built in Flash, copying the existing tech on the market. As the prototype speeds towards a crash, the Innovators retreat to decide their next move.</a:t>
            </a:r>
          </a:p>
        </p:txBody>
      </p:sp>
      <p:sp>
        <p:nvSpPr>
          <p:cNvPr id="5" name="Title 4"/>
          <p:cNvSpPr>
            <a:spLocks noGrp="1"/>
          </p:cNvSpPr>
          <p:nvPr>
            <p:ph type="title"/>
          </p:nvPr>
        </p:nvSpPr>
        <p:spPr>
          <a:xfrm>
            <a:off x="1676400" y="149930"/>
            <a:ext cx="10515600" cy="1325563"/>
          </a:xfrm>
        </p:spPr>
        <p:txBody>
          <a:bodyPr/>
          <a:lstStyle/>
          <a:p>
            <a:r>
              <a:rPr lang="en-GB" dirty="0">
                <a:solidFill>
                  <a:schemeClr val="bg1"/>
                </a:solidFill>
                <a:latin typeface="Helvetica" panose="020B0604020202020204" pitchFamily="34" charset="0"/>
                <a:cs typeface="Helvetica" panose="020B0604020202020204" pitchFamily="34" charset="0"/>
              </a:rPr>
              <a:t>A (not so) long time ago…</a:t>
            </a:r>
          </a:p>
        </p:txBody>
      </p:sp>
      <p:pic>
        <p:nvPicPr>
          <p:cNvPr id="4" name="Start-Up Wars Intr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91684" y="1475493"/>
            <a:ext cx="8472152" cy="4765585"/>
          </a:xfrm>
          <a:prstGeom prst="rect">
            <a:avLst/>
          </a:prstGeom>
        </p:spPr>
      </p:pic>
    </p:spTree>
    <p:extLst>
      <p:ext uri="{BB962C8B-B14F-4D97-AF65-F5344CB8AC3E}">
        <p14:creationId xmlns:p14="http://schemas.microsoft.com/office/powerpoint/2010/main" val="2975355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68182">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1725" y="149930"/>
            <a:ext cx="10515600" cy="1325563"/>
          </a:xfrm>
          <a:effectLst>
            <a:glow rad="127000">
              <a:schemeClr val="accent1">
                <a:alpha val="18000"/>
              </a:schemeClr>
            </a:glow>
          </a:effectLst>
        </p:spPr>
        <p:txBody>
          <a:bodyPr/>
          <a:lstStyle/>
          <a:p>
            <a:r>
              <a:rPr lang="en-GB" dirty="0">
                <a:solidFill>
                  <a:schemeClr val="bg1"/>
                </a:solidFill>
                <a:latin typeface="Helvetica" panose="020B0604020202020204" pitchFamily="34" charset="0"/>
                <a:cs typeface="Helvetica" panose="020B0604020202020204" pitchFamily="34" charset="0"/>
              </a:rPr>
              <a:t>The Importance of Competitor Analysis</a:t>
            </a:r>
            <a:r>
              <a:rPr lang="en-GB" dirty="0"/>
              <a:t>	</a:t>
            </a:r>
          </a:p>
        </p:txBody>
      </p:sp>
      <p:sp>
        <p:nvSpPr>
          <p:cNvPr id="4" name="TextBox 3"/>
          <p:cNvSpPr txBox="1"/>
          <p:nvPr/>
        </p:nvSpPr>
        <p:spPr>
          <a:xfrm>
            <a:off x="1529316" y="1701872"/>
            <a:ext cx="8545034" cy="4401205"/>
          </a:xfrm>
          <a:prstGeom prst="rect">
            <a:avLst/>
          </a:prstGeom>
          <a:noFill/>
        </p:spPr>
        <p:txBody>
          <a:bodyPr wrap="square" rtlCol="0">
            <a:spAutoFit/>
          </a:bodyPr>
          <a:lstStyle/>
          <a:p>
            <a:r>
              <a:rPr lang="en-GB" sz="2800" b="1" dirty="0">
                <a:solidFill>
                  <a:schemeClr val="bg1"/>
                </a:solidFill>
                <a:latin typeface="Helvetica" panose="020B0604020202020204" pitchFamily="34" charset="0"/>
                <a:cs typeface="Helvetica" panose="020B0604020202020204" pitchFamily="34" charset="0"/>
              </a:rPr>
              <a:t>The Dark Side: </a:t>
            </a:r>
          </a:p>
          <a:p>
            <a:r>
              <a:rPr lang="en-GB" sz="2800" dirty="0">
                <a:solidFill>
                  <a:schemeClr val="bg1"/>
                </a:solidFill>
                <a:latin typeface="Helvetica" panose="020B0604020202020204" pitchFamily="34" charset="0"/>
                <a:cs typeface="Helvetica" panose="020B0604020202020204" pitchFamily="34" charset="0"/>
              </a:rPr>
              <a:t>Imitation is the highest form of flattery, and the lowest form of innovation</a:t>
            </a:r>
          </a:p>
          <a:p>
            <a:r>
              <a:rPr lang="en-GB" sz="2800" dirty="0">
                <a:solidFill>
                  <a:schemeClr val="bg1"/>
                </a:solidFill>
                <a:latin typeface="Helvetica" panose="020B0604020202020204" pitchFamily="34" charset="0"/>
                <a:cs typeface="Helvetica" panose="020B0604020202020204" pitchFamily="34" charset="0"/>
              </a:rPr>
              <a:t>It’s not enough just to analyse the competition</a:t>
            </a:r>
          </a:p>
          <a:p>
            <a:endParaRPr lang="en-GB" sz="2800" dirty="0">
              <a:solidFill>
                <a:schemeClr val="bg1"/>
              </a:solidFill>
              <a:latin typeface="Helvetica" panose="020B0604020202020204" pitchFamily="34" charset="0"/>
              <a:cs typeface="Helvetica" panose="020B0604020202020204" pitchFamily="34" charset="0"/>
            </a:endParaRPr>
          </a:p>
          <a:p>
            <a:r>
              <a:rPr lang="en-GB" sz="2800" b="1" dirty="0">
                <a:solidFill>
                  <a:schemeClr val="bg1"/>
                </a:solidFill>
                <a:latin typeface="Helvetica" panose="020B0604020202020204" pitchFamily="34" charset="0"/>
                <a:cs typeface="Helvetica" panose="020B0604020202020204" pitchFamily="34" charset="0"/>
              </a:rPr>
              <a:t>Resistance: </a:t>
            </a:r>
          </a:p>
          <a:p>
            <a:r>
              <a:rPr lang="en-GB" sz="2800" dirty="0">
                <a:solidFill>
                  <a:schemeClr val="bg1"/>
                </a:solidFill>
                <a:latin typeface="Helvetica" panose="020B0604020202020204" pitchFamily="34" charset="0"/>
                <a:cs typeface="Helvetica" panose="020B0604020202020204" pitchFamily="34" charset="0"/>
              </a:rPr>
              <a:t>You must see what they do, but resist the urge to follow suit</a:t>
            </a:r>
          </a:p>
          <a:p>
            <a:r>
              <a:rPr lang="en-GB" sz="2800" dirty="0">
                <a:solidFill>
                  <a:schemeClr val="bg1"/>
                </a:solidFill>
                <a:latin typeface="Helvetica" panose="020B0604020202020204" pitchFamily="34" charset="0"/>
                <a:cs typeface="Helvetica" panose="020B0604020202020204" pitchFamily="34" charset="0"/>
              </a:rPr>
              <a:t>Watch how people interact with the products</a:t>
            </a:r>
          </a:p>
          <a:p>
            <a:r>
              <a:rPr lang="en-GB" sz="2800" dirty="0">
                <a:solidFill>
                  <a:schemeClr val="bg1"/>
                </a:solidFill>
                <a:latin typeface="Helvetica" panose="020B0604020202020204" pitchFamily="34" charset="0"/>
                <a:cs typeface="Helvetica" panose="020B0604020202020204" pitchFamily="34" charset="0"/>
              </a:rPr>
              <a:t>Ask yourself what’s missing, not what’s out there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265479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59195" y="149930"/>
            <a:ext cx="10515600" cy="1325563"/>
          </a:xfrm>
          <a:effectLst>
            <a:glow rad="127000">
              <a:schemeClr val="accent1">
                <a:alpha val="18000"/>
              </a:schemeClr>
            </a:glow>
          </a:effectLst>
        </p:spPr>
        <p:txBody>
          <a:bodyPr/>
          <a:lstStyle/>
          <a:p>
            <a:r>
              <a:rPr lang="en-GB" dirty="0">
                <a:solidFill>
                  <a:schemeClr val="bg1"/>
                </a:solidFill>
                <a:latin typeface="Helvetica" panose="020B0604020202020204" pitchFamily="34" charset="0"/>
                <a:cs typeface="Helvetica" panose="020B0604020202020204" pitchFamily="34" charset="0"/>
              </a:rPr>
              <a:t>Space Matters</a:t>
            </a:r>
            <a:r>
              <a:rPr lang="en-GB" dirty="0"/>
              <a:t>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
        <p:nvSpPr>
          <p:cNvPr id="4" name="Rectangle 3"/>
          <p:cNvSpPr/>
          <p:nvPr/>
        </p:nvSpPr>
        <p:spPr>
          <a:xfrm>
            <a:off x="6207419" y="3206472"/>
            <a:ext cx="2861681" cy="707886"/>
          </a:xfrm>
          <a:prstGeom prst="rect">
            <a:avLst/>
          </a:prstGeom>
        </p:spPr>
        <p:txBody>
          <a:bodyPr wrap="none">
            <a:spAutoFit/>
          </a:bodyPr>
          <a:lstStyle/>
          <a:p>
            <a:r>
              <a:rPr lang="en-GB" sz="4000" dirty="0">
                <a:solidFill>
                  <a:schemeClr val="bg1"/>
                </a:solidFill>
                <a:latin typeface="Helvetica" panose="020B0604020202020204" pitchFamily="34" charset="0"/>
                <a:cs typeface="Helvetica" panose="020B0604020202020204" pitchFamily="34" charset="0"/>
              </a:rPr>
              <a:t>NOWHERE</a:t>
            </a:r>
          </a:p>
        </p:txBody>
      </p:sp>
      <p:sp>
        <p:nvSpPr>
          <p:cNvPr id="8" name="TextBox 7"/>
          <p:cNvSpPr txBox="1"/>
          <p:nvPr/>
        </p:nvSpPr>
        <p:spPr>
          <a:xfrm>
            <a:off x="2104065" y="3206472"/>
            <a:ext cx="3876702" cy="707886"/>
          </a:xfrm>
          <a:prstGeom prst="rect">
            <a:avLst/>
          </a:prstGeom>
          <a:noFill/>
        </p:spPr>
        <p:txBody>
          <a:bodyPr wrap="none" rtlCol="0">
            <a:spAutoFit/>
          </a:bodyPr>
          <a:lstStyle/>
          <a:p>
            <a:r>
              <a:rPr lang="en-GB" sz="4000" dirty="0">
                <a:solidFill>
                  <a:schemeClr val="bg1"/>
                </a:solidFill>
                <a:latin typeface="Helvetica" panose="020B0604020202020204" pitchFamily="34" charset="0"/>
                <a:cs typeface="Helvetica" panose="020B0604020202020204" pitchFamily="34" charset="0"/>
              </a:rPr>
              <a:t>OPPORTUNITY</a:t>
            </a:r>
          </a:p>
        </p:txBody>
      </p:sp>
      <p:sp>
        <p:nvSpPr>
          <p:cNvPr id="12" name="TextBox 11"/>
          <p:cNvSpPr txBox="1"/>
          <p:nvPr/>
        </p:nvSpPr>
        <p:spPr>
          <a:xfrm>
            <a:off x="5722094" y="3206472"/>
            <a:ext cx="668773" cy="707886"/>
          </a:xfrm>
          <a:prstGeom prst="rect">
            <a:avLst/>
          </a:prstGeom>
          <a:noFill/>
        </p:spPr>
        <p:txBody>
          <a:bodyPr wrap="none" rtlCol="0">
            <a:spAutoFit/>
          </a:bodyPr>
          <a:lstStyle/>
          <a:p>
            <a:r>
              <a:rPr lang="en-GB" sz="4000" dirty="0">
                <a:solidFill>
                  <a:schemeClr val="bg1"/>
                </a:solidFill>
                <a:latin typeface="Helvetica" panose="020B0604020202020204" pitchFamily="34" charset="0"/>
                <a:cs typeface="Helvetica" panose="020B0604020202020204" pitchFamily="34" charset="0"/>
              </a:rPr>
              <a:t>IS</a:t>
            </a:r>
          </a:p>
        </p:txBody>
      </p:sp>
      <p:sp>
        <p:nvSpPr>
          <p:cNvPr id="13" name="TextBox 12"/>
          <p:cNvSpPr txBox="1"/>
          <p:nvPr/>
        </p:nvSpPr>
        <p:spPr>
          <a:xfrm>
            <a:off x="6645569" y="3206472"/>
            <a:ext cx="1438214" cy="707886"/>
          </a:xfrm>
          <a:prstGeom prst="rect">
            <a:avLst/>
          </a:prstGeom>
          <a:noFill/>
        </p:spPr>
        <p:txBody>
          <a:bodyPr wrap="none" rtlCol="0">
            <a:spAutoFit/>
          </a:bodyPr>
          <a:lstStyle/>
          <a:p>
            <a:r>
              <a:rPr lang="en-GB" sz="4000" dirty="0">
                <a:solidFill>
                  <a:schemeClr val="bg1"/>
                </a:solidFill>
                <a:latin typeface="Helvetica" panose="020B0604020202020204" pitchFamily="34" charset="0"/>
                <a:cs typeface="Helvetica" panose="020B0604020202020204" pitchFamily="34" charset="0"/>
              </a:rPr>
              <a:t>NOW</a:t>
            </a:r>
          </a:p>
        </p:txBody>
      </p:sp>
      <p:sp>
        <p:nvSpPr>
          <p:cNvPr id="14" name="TextBox 13"/>
          <p:cNvSpPr txBox="1"/>
          <p:nvPr/>
        </p:nvSpPr>
        <p:spPr>
          <a:xfrm>
            <a:off x="7888130" y="3206472"/>
            <a:ext cx="1608133" cy="707886"/>
          </a:xfrm>
          <a:prstGeom prst="rect">
            <a:avLst/>
          </a:prstGeom>
          <a:noFill/>
        </p:spPr>
        <p:txBody>
          <a:bodyPr wrap="none" rtlCol="0">
            <a:spAutoFit/>
          </a:bodyPr>
          <a:lstStyle/>
          <a:p>
            <a:r>
              <a:rPr lang="en-GB" sz="4000" dirty="0">
                <a:solidFill>
                  <a:schemeClr val="bg1"/>
                </a:solidFill>
                <a:latin typeface="Helvetica" panose="020B0604020202020204" pitchFamily="34" charset="0"/>
                <a:cs typeface="Helvetica" panose="020B0604020202020204" pitchFamily="34" charset="0"/>
              </a:rPr>
              <a:t>HERE</a:t>
            </a:r>
          </a:p>
        </p:txBody>
      </p:sp>
    </p:spTree>
    <p:extLst>
      <p:ext uri="{BB962C8B-B14F-4D97-AF65-F5344CB8AC3E}">
        <p14:creationId xmlns:p14="http://schemas.microsoft.com/office/powerpoint/2010/main" val="373246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6 -2.96296E-6 L -0.03138 0.00162 " pathEditMode="relative" rAng="0" ptsTypes="AA">
                                      <p:cBhvr>
                                        <p:cTn id="6" dur="2000" fill="hold"/>
                                        <p:tgtEl>
                                          <p:spTgt spid="8"/>
                                        </p:tgtEl>
                                        <p:attrNameLst>
                                          <p:attrName>ppt_x</p:attrName>
                                          <p:attrName>ppt_y</p:attrName>
                                        </p:attrNameLst>
                                      </p:cBhvr>
                                      <p:rCtr x="-1576" y="69"/>
                                    </p:animMotion>
                                  </p:childTnLst>
                                </p:cTn>
                              </p:par>
                              <p:par>
                                <p:cTn id="7" presetID="42" presetClass="path" presetSubtype="0" accel="50000" decel="50000" fill="hold" grpId="0" nodeType="withEffect">
                                  <p:stCondLst>
                                    <p:cond delay="0"/>
                                  </p:stCondLst>
                                  <p:childTnLst>
                                    <p:animMotion origin="layout" path="M -2.29167E-6 -2.96296E-6 L 0.03451 0.00023 " pathEditMode="relative" rAng="0" ptsTypes="AA">
                                      <p:cBhvr>
                                        <p:cTn id="8" dur="2000" fill="hold"/>
                                        <p:tgtEl>
                                          <p:spTgt spid="4"/>
                                        </p:tgtEl>
                                        <p:attrNameLst>
                                          <p:attrName>ppt_x</p:attrName>
                                          <p:attrName>ppt_y</p:attrName>
                                        </p:attrNameLst>
                                      </p:cBhvr>
                                      <p:rCtr x="1719" y="0"/>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42" presetClass="path" presetSubtype="0" accel="50000" decel="50000" fill="hold" grpId="1" nodeType="withEffect">
                                  <p:stCondLst>
                                    <p:cond delay="0"/>
                                  </p:stCondLst>
                                  <p:childTnLst>
                                    <p:animMotion origin="layout" path="M -0.00234 -2.96296E-6 L 0.03099 0.00023 " pathEditMode="relative" rAng="0" ptsTypes="AA">
                                      <p:cBhvr>
                                        <p:cTn id="18" dur="2000" fill="hold"/>
                                        <p:tgtEl>
                                          <p:spTgt spid="14"/>
                                        </p:tgtEl>
                                        <p:attrNameLst>
                                          <p:attrName>ppt_x</p:attrName>
                                          <p:attrName>ppt_y</p:attrName>
                                        </p:attrNameLst>
                                      </p:cBhvr>
                                      <p:rCtr x="166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13" grpId="0"/>
      <p:bldP spid="14" grpId="0"/>
      <p:bldP spid="1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4" descr="Picture 4"/>
          <p:cNvPicPr>
            <a:picLocks noChangeAspect="1"/>
          </p:cNvPicPr>
          <p:nvPr/>
        </p:nvPicPr>
        <p:blipFill>
          <a:blip r:embed="rId2">
            <a:extLst/>
          </a:blip>
          <a:stretch>
            <a:fillRect/>
          </a:stretch>
        </p:blipFill>
        <p:spPr>
          <a:xfrm>
            <a:off x="1583837" y="804368"/>
            <a:ext cx="4241230" cy="1601741"/>
          </a:xfrm>
          <a:prstGeom prst="rect">
            <a:avLst/>
          </a:prstGeom>
          <a:ln w="12700">
            <a:miter lim="400000"/>
          </a:ln>
        </p:spPr>
      </p:pic>
      <p:sp>
        <p:nvSpPr>
          <p:cNvPr id="54" name="Rectangle 5"/>
          <p:cNvSpPr/>
          <p:nvPr/>
        </p:nvSpPr>
        <p:spPr>
          <a:xfrm>
            <a:off x="1825136" y="2495007"/>
            <a:ext cx="6096003" cy="1132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800">
                <a:solidFill>
                  <a:srgbClr val="EE5B33"/>
                </a:solidFill>
                <a:latin typeface="Oswald Bold"/>
                <a:ea typeface="Oswald Bold"/>
                <a:cs typeface="Oswald Bold"/>
                <a:sym typeface="Oswald Bold"/>
              </a:defRPr>
            </a:pPr>
            <a:r>
              <a:rPr kumimoji="0" sz="2800" b="0" i="0" u="none" strike="noStrike" kern="1200" cap="none" spc="0" normalizeH="0" baseline="0" noProof="0">
                <a:ln>
                  <a:noFill/>
                </a:ln>
                <a:solidFill>
                  <a:srgbClr val="EE5B33"/>
                </a:solidFill>
                <a:effectLst/>
                <a:uLnTx/>
                <a:uFillTx/>
                <a:latin typeface="Oswald Bold"/>
                <a:sym typeface="Oswald Bold"/>
              </a:rPr>
              <a:t>From MVP to Enterprise Applications, </a:t>
            </a:r>
          </a:p>
          <a:p>
            <a:pPr marL="0" marR="0" lvl="0" indent="0" algn="l" defTabSz="914400" rtl="0" eaLnBrk="1" fontAlgn="auto" latinLnBrk="0" hangingPunct="1">
              <a:lnSpc>
                <a:spcPct val="100000"/>
              </a:lnSpc>
              <a:spcBef>
                <a:spcPts val="0"/>
              </a:spcBef>
              <a:spcAft>
                <a:spcPts val="0"/>
              </a:spcAft>
              <a:buClrTx/>
              <a:buSzTx/>
              <a:buFontTx/>
              <a:buNone/>
              <a:tabLst/>
              <a:defRPr sz="2800">
                <a:solidFill>
                  <a:srgbClr val="EE5B33"/>
                </a:solidFill>
                <a:latin typeface="Oswald Bold"/>
                <a:ea typeface="Oswald Bold"/>
                <a:cs typeface="Oswald Bold"/>
                <a:sym typeface="Oswald Bold"/>
              </a:defRPr>
            </a:pPr>
            <a:r>
              <a:rPr kumimoji="0" sz="2800" b="0" i="0" u="none" strike="noStrike" kern="1200" cap="none" spc="0" normalizeH="0" baseline="0" noProof="0">
                <a:ln>
                  <a:noFill/>
                </a:ln>
                <a:solidFill>
                  <a:srgbClr val="EE5B33"/>
                </a:solidFill>
                <a:effectLst/>
                <a:uLnTx/>
                <a:uFillTx/>
                <a:latin typeface="Oswald Bold"/>
                <a:sym typeface="Oswald Bold"/>
              </a:rPr>
              <a:t>we build award-winning digital products</a:t>
            </a:r>
          </a:p>
        </p:txBody>
      </p:sp>
      <p:sp>
        <p:nvSpPr>
          <p:cNvPr id="55" name="Rectangle 6"/>
          <p:cNvSpPr/>
          <p:nvPr/>
        </p:nvSpPr>
        <p:spPr>
          <a:xfrm>
            <a:off x="1825190" y="3731788"/>
            <a:ext cx="7598210" cy="161582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700">
                <a:latin typeface="Roboto Condensed Regular"/>
                <a:ea typeface="Roboto Condensed Regular"/>
                <a:cs typeface="Roboto Condensed Regular"/>
                <a:sym typeface="Roboto Condensed Regular"/>
              </a:defRPr>
            </a:pPr>
            <a:r>
              <a:rPr kumimoji="0" sz="1700" b="0" i="0" u="none" strike="noStrike" kern="1200" cap="none" spc="0" normalizeH="0" baseline="0" noProof="0" dirty="0">
                <a:ln>
                  <a:noFill/>
                </a:ln>
                <a:solidFill>
                  <a:srgbClr val="000000"/>
                </a:solidFill>
                <a:effectLst/>
                <a:uLnTx/>
                <a:uFillTx/>
                <a:latin typeface="Roboto Condensed"/>
                <a:cs typeface="Roboto Condensed"/>
                <a:sym typeface="Roboto Condensed Regular"/>
              </a:rPr>
              <a:t>We bring together an expert team of engineers,</a:t>
            </a:r>
            <a:endParaRPr kumimoji="0" sz="1400" b="0" i="0" u="none" strike="noStrike" kern="1200" cap="none" spc="0" normalizeH="0" baseline="0" noProof="0" dirty="0">
              <a:ln>
                <a:noFill/>
              </a:ln>
              <a:solidFill>
                <a:srgbClr val="000000"/>
              </a:solidFill>
              <a:effectLst/>
              <a:uLnTx/>
              <a:uFillTx/>
              <a:latin typeface="Roboto Condensed"/>
              <a:cs typeface="Roboto Condensed"/>
              <a:sym typeface="Roboto Condensed Regular"/>
            </a:endParaRPr>
          </a:p>
          <a:p>
            <a:pPr marL="0" marR="0" lvl="0" indent="0" algn="l" defTabSz="914400" rtl="0" eaLnBrk="1" fontAlgn="auto" latinLnBrk="0" hangingPunct="1">
              <a:lnSpc>
                <a:spcPct val="100000"/>
              </a:lnSpc>
              <a:spcBef>
                <a:spcPts val="0"/>
              </a:spcBef>
              <a:spcAft>
                <a:spcPts val="0"/>
              </a:spcAft>
              <a:buClrTx/>
              <a:buSzTx/>
              <a:buFontTx/>
              <a:buNone/>
              <a:tabLst/>
              <a:defRPr sz="1700">
                <a:latin typeface="Roboto Condensed Regular"/>
                <a:ea typeface="Roboto Condensed Regular"/>
                <a:cs typeface="Roboto Condensed Regular"/>
                <a:sym typeface="Roboto Condensed Regular"/>
              </a:defRPr>
            </a:pPr>
            <a:r>
              <a:rPr kumimoji="0" sz="1700" b="0" i="0" u="none" strike="noStrike" kern="1200" cap="none" spc="0" normalizeH="0" baseline="0" noProof="0" dirty="0">
                <a:ln>
                  <a:noFill/>
                </a:ln>
                <a:solidFill>
                  <a:srgbClr val="000000"/>
                </a:solidFill>
                <a:effectLst/>
                <a:uLnTx/>
                <a:uFillTx/>
                <a:latin typeface="Roboto Condensed"/>
                <a:cs typeface="Roboto Condensed"/>
                <a:sym typeface="Roboto Condensed Regular"/>
              </a:rPr>
              <a:t>designers, researchers and product strategists to</a:t>
            </a:r>
            <a:endParaRPr kumimoji="0" sz="1400" b="0" i="0" u="none" strike="noStrike" kern="1200" cap="none" spc="0" normalizeH="0" baseline="0" noProof="0" dirty="0">
              <a:ln>
                <a:noFill/>
              </a:ln>
              <a:solidFill>
                <a:srgbClr val="000000"/>
              </a:solidFill>
              <a:effectLst/>
              <a:uLnTx/>
              <a:uFillTx/>
              <a:latin typeface="Roboto Condensed"/>
              <a:cs typeface="Roboto Condensed"/>
              <a:sym typeface="Roboto Condensed Regular"/>
            </a:endParaRPr>
          </a:p>
          <a:p>
            <a:pPr marL="0" marR="0" lvl="0" indent="0" algn="l" defTabSz="914400" rtl="0" eaLnBrk="1" fontAlgn="auto" latinLnBrk="0" hangingPunct="1">
              <a:lnSpc>
                <a:spcPct val="100000"/>
              </a:lnSpc>
              <a:spcBef>
                <a:spcPts val="0"/>
              </a:spcBef>
              <a:spcAft>
                <a:spcPts val="0"/>
              </a:spcAft>
              <a:buClrTx/>
              <a:buSzTx/>
              <a:buFontTx/>
              <a:buNone/>
              <a:tabLst/>
              <a:defRPr sz="1700">
                <a:latin typeface="Roboto Condensed Regular"/>
                <a:ea typeface="Roboto Condensed Regular"/>
                <a:cs typeface="Roboto Condensed Regular"/>
                <a:sym typeface="Roboto Condensed Regular"/>
              </a:defRPr>
            </a:pPr>
            <a:r>
              <a:rPr kumimoji="0" sz="1700" b="0" i="0" u="none" strike="noStrike" kern="1200" cap="none" spc="0" normalizeH="0" baseline="0" noProof="0" dirty="0">
                <a:ln>
                  <a:noFill/>
                </a:ln>
                <a:solidFill>
                  <a:srgbClr val="000000"/>
                </a:solidFill>
                <a:effectLst/>
                <a:uLnTx/>
                <a:uFillTx/>
                <a:latin typeface="Roboto Condensed"/>
                <a:cs typeface="Roboto Condensed"/>
                <a:sym typeface="Roboto Condensed Regular"/>
              </a:rPr>
              <a:t>craft user-centric, innovative products.</a:t>
            </a:r>
            <a:endParaRPr kumimoji="0" sz="1400" b="0" i="0" u="none" strike="noStrike" kern="1200" cap="none" spc="0" normalizeH="0" baseline="0" noProof="0" dirty="0">
              <a:ln>
                <a:noFill/>
              </a:ln>
              <a:solidFill>
                <a:srgbClr val="000000"/>
              </a:solidFill>
              <a:effectLst/>
              <a:uLnTx/>
              <a:uFillTx/>
              <a:latin typeface="Roboto Condensed"/>
              <a:cs typeface="Roboto Condensed"/>
              <a:sym typeface="Roboto Condensed Regular"/>
            </a:endParaRPr>
          </a:p>
          <a:p>
            <a:pPr marL="0" marR="0" lvl="0" indent="0" algn="l" defTabSz="914400" rtl="0" eaLnBrk="1" fontAlgn="auto" latinLnBrk="0" hangingPunct="1">
              <a:lnSpc>
                <a:spcPct val="100000"/>
              </a:lnSpc>
              <a:spcBef>
                <a:spcPts val="0"/>
              </a:spcBef>
              <a:spcAft>
                <a:spcPts val="0"/>
              </a:spcAft>
              <a:buClrTx/>
              <a:buSzTx/>
              <a:buFontTx/>
              <a:buNone/>
              <a:tabLst/>
              <a:defRPr sz="1700">
                <a:latin typeface="Roboto Condensed Regular"/>
                <a:ea typeface="Roboto Condensed Regular"/>
                <a:cs typeface="Roboto Condensed Regular"/>
                <a:sym typeface="Roboto Condensed Regular"/>
              </a:defRPr>
            </a:pPr>
            <a:endParaRPr kumimoji="0" sz="1400" b="0" i="0" u="none" strike="noStrike" kern="1200" cap="none" spc="0" normalizeH="0" baseline="0" noProof="0" dirty="0">
              <a:ln>
                <a:noFill/>
              </a:ln>
              <a:solidFill>
                <a:srgbClr val="000000"/>
              </a:solidFill>
              <a:effectLst/>
              <a:uLnTx/>
              <a:uFillTx/>
              <a:latin typeface="Roboto Condensed"/>
              <a:cs typeface="Roboto Condensed"/>
              <a:sym typeface="Roboto Condensed Regular"/>
            </a:endParaRPr>
          </a:p>
          <a:p>
            <a:pPr marL="0" marR="0" lvl="0" indent="0" algn="l" defTabSz="914400" rtl="0" eaLnBrk="1" fontAlgn="auto" latinLnBrk="0" hangingPunct="1">
              <a:lnSpc>
                <a:spcPct val="100000"/>
              </a:lnSpc>
              <a:spcBef>
                <a:spcPts val="0"/>
              </a:spcBef>
              <a:spcAft>
                <a:spcPts val="0"/>
              </a:spcAft>
              <a:buClrTx/>
              <a:buSzTx/>
              <a:buFontTx/>
              <a:buNone/>
              <a:tabLst/>
              <a:defRPr sz="1700">
                <a:latin typeface="Roboto Condensed Regular"/>
                <a:ea typeface="Roboto Condensed Regular"/>
                <a:cs typeface="Roboto Condensed Regular"/>
                <a:sym typeface="Roboto Condensed Regular"/>
              </a:defRPr>
            </a:pPr>
            <a:r>
              <a:rPr kumimoji="0" sz="1700" b="0" i="0" u="none" strike="noStrike" kern="1200" cap="none" spc="0" normalizeH="0" baseline="0" noProof="0" dirty="0">
                <a:ln>
                  <a:noFill/>
                </a:ln>
                <a:solidFill>
                  <a:srgbClr val="000000"/>
                </a:solidFill>
                <a:effectLst/>
                <a:uLnTx/>
                <a:uFillTx/>
                <a:latin typeface="Roboto Condensed"/>
                <a:cs typeface="Roboto Condensed"/>
                <a:sym typeface="Roboto Condensed Regular"/>
              </a:rPr>
              <a:t>In collaboration with our clients, we build engineering</a:t>
            </a:r>
            <a:endParaRPr kumimoji="0" sz="1400" b="0" i="0" u="none" strike="noStrike" kern="1200" cap="none" spc="0" normalizeH="0" baseline="0" noProof="0" dirty="0">
              <a:ln>
                <a:noFill/>
              </a:ln>
              <a:solidFill>
                <a:srgbClr val="000000"/>
              </a:solidFill>
              <a:effectLst/>
              <a:uLnTx/>
              <a:uFillTx/>
              <a:latin typeface="Roboto Condensed"/>
              <a:cs typeface="Roboto Condensed"/>
              <a:sym typeface="Roboto Condensed Regular"/>
            </a:endParaRPr>
          </a:p>
          <a:p>
            <a:pPr marL="0" marR="0" lvl="0" indent="0" algn="l" defTabSz="914400" rtl="0" eaLnBrk="1" fontAlgn="auto" latinLnBrk="0" hangingPunct="1">
              <a:lnSpc>
                <a:spcPct val="100000"/>
              </a:lnSpc>
              <a:spcBef>
                <a:spcPts val="0"/>
              </a:spcBef>
              <a:spcAft>
                <a:spcPts val="0"/>
              </a:spcAft>
              <a:buClrTx/>
              <a:buSzTx/>
              <a:buFontTx/>
              <a:buNone/>
              <a:tabLst/>
              <a:defRPr sz="1700">
                <a:latin typeface="Roboto Condensed Regular"/>
                <a:ea typeface="Roboto Condensed Regular"/>
                <a:cs typeface="Roboto Condensed Regular"/>
                <a:sym typeface="Roboto Condensed Regular"/>
              </a:defRPr>
            </a:pPr>
            <a:r>
              <a:rPr kumimoji="0" sz="1700" b="0" i="0" u="none" strike="noStrike" kern="1200" cap="none" spc="0" normalizeH="0" baseline="0" noProof="0" dirty="0">
                <a:ln>
                  <a:noFill/>
                </a:ln>
                <a:solidFill>
                  <a:srgbClr val="000000"/>
                </a:solidFill>
                <a:effectLst/>
                <a:uLnTx/>
                <a:uFillTx/>
                <a:latin typeface="Roboto Condensed"/>
                <a:cs typeface="Roboto Condensed"/>
                <a:sym typeface="Roboto Condensed Regular"/>
              </a:rPr>
              <a:t>cultures and outperform competition in the process.</a:t>
            </a:r>
          </a:p>
        </p:txBody>
      </p:sp>
      <p:pic>
        <p:nvPicPr>
          <p:cNvPr id="56" name="Group.png" descr="Group.png"/>
          <p:cNvPicPr>
            <a:picLocks noChangeAspect="1"/>
          </p:cNvPicPr>
          <p:nvPr/>
        </p:nvPicPr>
        <p:blipFill>
          <a:blip r:embed="rId3">
            <a:extLst/>
          </a:blip>
          <a:stretch>
            <a:fillRect/>
          </a:stretch>
        </p:blipFill>
        <p:spPr>
          <a:xfrm>
            <a:off x="6803818" y="414585"/>
            <a:ext cx="3048001" cy="5438085"/>
          </a:xfrm>
          <a:prstGeom prst="rect">
            <a:avLst/>
          </a:prstGeom>
          <a:ln w="12700">
            <a:miter lim="400000"/>
          </a:ln>
        </p:spPr>
      </p:pic>
    </p:spTree>
    <p:extLst>
      <p:ext uri="{BB962C8B-B14F-4D97-AF65-F5344CB8AC3E}">
        <p14:creationId xmlns:p14="http://schemas.microsoft.com/office/powerpoint/2010/main" val="341031809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3623" y="149930"/>
            <a:ext cx="10515600" cy="1325563"/>
          </a:xfrm>
          <a:effectLst>
            <a:glow rad="127000">
              <a:schemeClr val="accent1">
                <a:alpha val="18000"/>
              </a:schemeClr>
            </a:glow>
          </a:effectLst>
        </p:spPr>
        <p:txBody>
          <a:bodyPr/>
          <a:lstStyle/>
          <a:p>
            <a:r>
              <a:rPr lang="en-GB" dirty="0">
                <a:solidFill>
                  <a:schemeClr val="bg1"/>
                </a:solidFill>
                <a:latin typeface="Helvetica" panose="020B0604020202020204" pitchFamily="34" charset="0"/>
                <a:cs typeface="Helvetica" panose="020B0604020202020204" pitchFamily="34" charset="0"/>
              </a:rPr>
              <a:t>Opportunity is Everywhere</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
        <p:nvSpPr>
          <p:cNvPr id="3" name="Rectangle 2"/>
          <p:cNvSpPr/>
          <p:nvPr/>
        </p:nvSpPr>
        <p:spPr>
          <a:xfrm>
            <a:off x="2101703" y="2105823"/>
            <a:ext cx="6096000" cy="1815882"/>
          </a:xfrm>
          <a:prstGeom prst="rect">
            <a:avLst/>
          </a:prstGeom>
        </p:spPr>
        <p:txBody>
          <a:bodyPr>
            <a:spAutoFit/>
          </a:bodyPr>
          <a:lstStyle/>
          <a:p>
            <a:pPr marL="457200" indent="-457200">
              <a:buFont typeface="Arial" panose="020B0604020202020204" pitchFamily="34" charset="0"/>
              <a:buChar char="•"/>
            </a:pPr>
            <a:r>
              <a:rPr lang="en-GB" sz="2800" dirty="0">
                <a:solidFill>
                  <a:schemeClr val="bg1"/>
                </a:solidFill>
                <a:latin typeface="Helvetica" panose="020B0604020202020204" pitchFamily="34" charset="0"/>
                <a:cs typeface="Helvetica" panose="020B0604020202020204" pitchFamily="34" charset="0"/>
              </a:rPr>
              <a:t>Nothing happens in a vacuum </a:t>
            </a:r>
          </a:p>
          <a:p>
            <a:pPr marL="457200" indent="-457200">
              <a:buFont typeface="Arial" panose="020B0604020202020204" pitchFamily="34" charset="0"/>
              <a:buChar char="•"/>
            </a:pPr>
            <a:r>
              <a:rPr lang="en-GB" sz="2800" dirty="0">
                <a:solidFill>
                  <a:schemeClr val="bg1"/>
                </a:solidFill>
                <a:latin typeface="Helvetica" panose="020B0604020202020204" pitchFamily="34" charset="0"/>
                <a:cs typeface="Helvetica" panose="020B0604020202020204" pitchFamily="34" charset="0"/>
              </a:rPr>
              <a:t>Alice goes to America </a:t>
            </a:r>
          </a:p>
          <a:p>
            <a:pPr marL="457200" indent="-457200">
              <a:buFont typeface="Arial" panose="020B0604020202020204" pitchFamily="34" charset="0"/>
              <a:buChar char="•"/>
            </a:pPr>
            <a:r>
              <a:rPr lang="en-GB" sz="2800" dirty="0" err="1">
                <a:solidFill>
                  <a:schemeClr val="bg1"/>
                </a:solidFill>
                <a:latin typeface="Helvetica" panose="020B0604020202020204" pitchFamily="34" charset="0"/>
                <a:cs typeface="Helvetica" panose="020B0604020202020204" pitchFamily="34" charset="0"/>
              </a:rPr>
              <a:t>MyKnowledgeMap</a:t>
            </a:r>
            <a:r>
              <a:rPr lang="en-GB" sz="2800" dirty="0">
                <a:solidFill>
                  <a:schemeClr val="bg1"/>
                </a:solidFill>
                <a:latin typeface="Helvetica" panose="020B0604020202020204" pitchFamily="34" charset="0"/>
                <a:cs typeface="Helvetica" panose="020B0604020202020204" pitchFamily="34" charset="0"/>
              </a:rPr>
              <a:t> </a:t>
            </a:r>
          </a:p>
          <a:p>
            <a:pPr marL="457200" indent="-457200">
              <a:buFont typeface="Arial" panose="020B0604020202020204" pitchFamily="34" charset="0"/>
              <a:buChar char="•"/>
            </a:pPr>
            <a:r>
              <a:rPr lang="en-GB" sz="2800" dirty="0">
                <a:solidFill>
                  <a:schemeClr val="bg1"/>
                </a:solidFill>
                <a:latin typeface="Helvetica" panose="020B0604020202020204" pitchFamily="34" charset="0"/>
                <a:cs typeface="Helvetica" panose="020B0604020202020204" pitchFamily="34" charset="0"/>
              </a:rPr>
              <a:t>Getting the “W”</a:t>
            </a:r>
          </a:p>
        </p:txBody>
      </p:sp>
      <p:pic>
        <p:nvPicPr>
          <p:cNvPr id="4" name="Picture 3"/>
          <p:cNvPicPr>
            <a:picLocks noChangeAspect="1"/>
          </p:cNvPicPr>
          <p:nvPr/>
        </p:nvPicPr>
        <p:blipFill>
          <a:blip r:embed="rId4"/>
          <a:stretch>
            <a:fillRect/>
          </a:stretch>
        </p:blipFill>
        <p:spPr>
          <a:xfrm>
            <a:off x="2578063" y="4129088"/>
            <a:ext cx="4046685" cy="1906290"/>
          </a:xfrm>
          <a:prstGeom prst="rect">
            <a:avLst/>
          </a:prstGeom>
        </p:spPr>
      </p:pic>
    </p:spTree>
    <p:extLst>
      <p:ext uri="{BB962C8B-B14F-4D97-AF65-F5344CB8AC3E}">
        <p14:creationId xmlns:p14="http://schemas.microsoft.com/office/powerpoint/2010/main" val="262452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3050" y="149930"/>
            <a:ext cx="10515600" cy="1325563"/>
          </a:xfrm>
        </p:spPr>
        <p:txBody>
          <a:bodyPr/>
          <a:lstStyle/>
          <a:p>
            <a:r>
              <a:rPr lang="en-GB" dirty="0">
                <a:solidFill>
                  <a:schemeClr val="bg1"/>
                </a:solidFill>
                <a:latin typeface="Helvetica" panose="020B0604020202020204" pitchFamily="34" charset="0"/>
                <a:cs typeface="Helvetica" panose="020B0604020202020204" pitchFamily="34" charset="0"/>
              </a:rPr>
              <a:t>“Do or do not there is no try”</a:t>
            </a:r>
          </a:p>
        </p:txBody>
      </p:sp>
      <p:sp>
        <p:nvSpPr>
          <p:cNvPr id="3" name="Content Placeholder 2"/>
          <p:cNvSpPr>
            <a:spLocks noGrp="1"/>
          </p:cNvSpPr>
          <p:nvPr>
            <p:ph idx="1"/>
          </p:nvPr>
        </p:nvSpPr>
        <p:spPr>
          <a:xfrm>
            <a:off x="2487118" y="1855580"/>
            <a:ext cx="7496331" cy="4351338"/>
          </a:xfrm>
        </p:spPr>
        <p:txBody>
          <a:bodyPr>
            <a:normAutofit fontScale="92500" lnSpcReduction="10000"/>
          </a:bodyPr>
          <a:lstStyle/>
          <a:p>
            <a:pPr marL="0" indent="0">
              <a:buNone/>
            </a:pPr>
            <a:r>
              <a:rPr lang="en-GB" sz="3600" dirty="0">
                <a:solidFill>
                  <a:schemeClr val="bg1"/>
                </a:solidFill>
                <a:latin typeface="Helvetica" panose="020B0604020202020204" pitchFamily="34" charset="0"/>
                <a:cs typeface="Helvetica" panose="020B0604020202020204" pitchFamily="34" charset="0"/>
              </a:rPr>
              <a:t>Juggle</a:t>
            </a:r>
          </a:p>
          <a:p>
            <a:pPr marL="0" indent="0">
              <a:buNone/>
            </a:pPr>
            <a:r>
              <a:rPr lang="en-GB" dirty="0">
                <a:solidFill>
                  <a:schemeClr val="bg1"/>
                </a:solidFill>
                <a:latin typeface="Helvetica" panose="020B0604020202020204" pitchFamily="34" charset="0"/>
                <a:cs typeface="Helvetica" panose="020B0604020202020204" pitchFamily="34" charset="0"/>
              </a:rPr>
              <a:t>/ˈ</a:t>
            </a:r>
            <a:r>
              <a:rPr lang="en-GB" dirty="0" err="1">
                <a:solidFill>
                  <a:schemeClr val="bg1"/>
                </a:solidFill>
                <a:latin typeface="Helvetica" panose="020B0604020202020204" pitchFamily="34" charset="0"/>
                <a:cs typeface="Helvetica" panose="020B0604020202020204" pitchFamily="34" charset="0"/>
              </a:rPr>
              <a:t>dʒʌɡ</a:t>
            </a:r>
            <a:r>
              <a:rPr lang="en-GB" dirty="0">
                <a:solidFill>
                  <a:schemeClr val="bg1"/>
                </a:solidFill>
                <a:latin typeface="Helvetica" panose="020B0604020202020204" pitchFamily="34" charset="0"/>
                <a:cs typeface="Helvetica" panose="020B0604020202020204" pitchFamily="34" charset="0"/>
              </a:rPr>
              <a:t>(ə)l/</a:t>
            </a:r>
          </a:p>
          <a:p>
            <a:pPr marL="0" indent="0">
              <a:buNone/>
            </a:pPr>
            <a:r>
              <a:rPr lang="en-GB" dirty="0">
                <a:solidFill>
                  <a:schemeClr val="bg1"/>
                </a:solidFill>
                <a:latin typeface="Helvetica" panose="020B0604020202020204" pitchFamily="34" charset="0"/>
                <a:cs typeface="Helvetica" panose="020B0604020202020204" pitchFamily="34" charset="0"/>
              </a:rPr>
              <a:t>Verb</a:t>
            </a:r>
          </a:p>
          <a:p>
            <a:pPr marL="0" indent="0">
              <a:buNone/>
            </a:pPr>
            <a:endParaRPr lang="en-GB" dirty="0">
              <a:solidFill>
                <a:schemeClr val="bg1"/>
              </a:solidFill>
              <a:latin typeface="Helvetica" panose="020B0604020202020204" pitchFamily="34" charset="0"/>
              <a:cs typeface="Helvetica" panose="020B0604020202020204" pitchFamily="34" charset="0"/>
            </a:endParaRPr>
          </a:p>
          <a:p>
            <a:r>
              <a:rPr lang="en-GB" dirty="0">
                <a:solidFill>
                  <a:schemeClr val="bg1"/>
                </a:solidFill>
                <a:latin typeface="Helvetica" panose="020B0604020202020204" pitchFamily="34" charset="0"/>
                <a:cs typeface="Helvetica" panose="020B0604020202020204" pitchFamily="34" charset="0"/>
              </a:rPr>
              <a:t>juggling</a:t>
            </a:r>
          </a:p>
          <a:p>
            <a:r>
              <a:rPr lang="en-GB" dirty="0">
                <a:solidFill>
                  <a:schemeClr val="bg1"/>
                </a:solidFill>
                <a:latin typeface="Helvetica" panose="020B0604020202020204" pitchFamily="34" charset="0"/>
                <a:cs typeface="Helvetica" panose="020B0604020202020204" pitchFamily="34" charset="0"/>
              </a:rPr>
              <a:t>continuously toss into the air and catch (a number of objects) so as to keep at least one in the air while handling the others.</a:t>
            </a:r>
          </a:p>
          <a:p>
            <a:r>
              <a:rPr lang="en-GB" dirty="0">
                <a:solidFill>
                  <a:schemeClr val="bg1"/>
                </a:solidFill>
                <a:latin typeface="Helvetica" panose="020B0604020202020204" pitchFamily="34" charset="0"/>
                <a:cs typeface="Helvetica" panose="020B0604020202020204" pitchFamily="34" charset="0"/>
              </a:rPr>
              <a:t>cope with by adroitly balancing (several activities).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
        <p:nvSpPr>
          <p:cNvPr id="5" name="Title 4"/>
          <p:cNvSpPr txBox="1">
            <a:spLocks/>
          </p:cNvSpPr>
          <p:nvPr/>
        </p:nvSpPr>
        <p:spPr>
          <a:xfrm>
            <a:off x="1676400" y="1499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6645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2990" y="149930"/>
            <a:ext cx="10515600" cy="1325563"/>
          </a:xfrm>
          <a:effectLst>
            <a:glow rad="127000">
              <a:schemeClr val="accent1">
                <a:alpha val="18000"/>
              </a:schemeClr>
            </a:glow>
          </a:effectLst>
        </p:spPr>
        <p:txBody>
          <a:bodyPr/>
          <a:lstStyle/>
          <a:p>
            <a:r>
              <a:rPr lang="en-GB" dirty="0">
                <a:solidFill>
                  <a:schemeClr val="bg1"/>
                </a:solidFill>
                <a:latin typeface="Helvetica" panose="020B0604020202020204" pitchFamily="34" charset="0"/>
                <a:cs typeface="Helvetica" panose="020B0604020202020204" pitchFamily="34" charset="0"/>
              </a:rPr>
              <a:t>Join Forces</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8684" y="1573729"/>
            <a:ext cx="6302764" cy="4997191"/>
          </a:xfrm>
          <a:prstGeom prst="rect">
            <a:avLst/>
          </a:prstGeom>
        </p:spPr>
      </p:pic>
      <p:cxnSp>
        <p:nvCxnSpPr>
          <p:cNvPr id="6" name="Straight Connector 5"/>
          <p:cNvCxnSpPr/>
          <p:nvPr/>
        </p:nvCxnSpPr>
        <p:spPr>
          <a:xfrm flipH="1">
            <a:off x="2682950" y="2158854"/>
            <a:ext cx="1042433" cy="360443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419351" y="2198541"/>
            <a:ext cx="53162" cy="360443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043031" y="2158854"/>
            <a:ext cx="53162" cy="3604437"/>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0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3132" y="149930"/>
            <a:ext cx="10515600" cy="1325563"/>
          </a:xfrm>
          <a:effectLst>
            <a:glow rad="127000">
              <a:schemeClr val="accent1">
                <a:alpha val="18000"/>
              </a:schemeClr>
            </a:glow>
          </a:effectLst>
        </p:spPr>
        <p:txBody>
          <a:bodyPr/>
          <a:lstStyle/>
          <a:p>
            <a:r>
              <a:rPr lang="en-GB" dirty="0">
                <a:solidFill>
                  <a:schemeClr val="bg1"/>
                </a:solidFill>
                <a:latin typeface="Helvetica" panose="020B0604020202020204" pitchFamily="34" charset="0"/>
                <a:cs typeface="Helvetica" panose="020B0604020202020204" pitchFamily="34" charset="0"/>
              </a:rPr>
              <a:t>Toolkit</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
        <p:nvSpPr>
          <p:cNvPr id="3" name="Rectangle 2"/>
          <p:cNvSpPr/>
          <p:nvPr/>
        </p:nvSpPr>
        <p:spPr>
          <a:xfrm>
            <a:off x="504932" y="1937382"/>
            <a:ext cx="6096000" cy="3970318"/>
          </a:xfrm>
          <a:prstGeom prst="rect">
            <a:avLst/>
          </a:prstGeom>
        </p:spPr>
        <p:txBody>
          <a:bodyPr>
            <a:spAutoFit/>
          </a:bodyPr>
          <a:lstStyle/>
          <a:p>
            <a:r>
              <a:rPr lang="en-GB" sz="2800" dirty="0">
                <a:solidFill>
                  <a:schemeClr val="bg1"/>
                </a:solidFill>
                <a:latin typeface="Helvetica" panose="020B0604020202020204" pitchFamily="34" charset="0"/>
                <a:cs typeface="Helvetica" panose="020B0604020202020204" pitchFamily="34" charset="0"/>
              </a:rPr>
              <a:t>Getting the team speaking the same language, best Project Management tools</a:t>
            </a:r>
          </a:p>
          <a:p>
            <a:endParaRPr lang="en-GB" sz="2800" dirty="0">
              <a:solidFill>
                <a:schemeClr val="bg1"/>
              </a:solidFill>
              <a:latin typeface="Helvetica" panose="020B0604020202020204" pitchFamily="34" charset="0"/>
              <a:cs typeface="Helvetica" panose="020B0604020202020204" pitchFamily="34" charset="0"/>
            </a:endParaRPr>
          </a:p>
          <a:p>
            <a:pPr marL="457200" indent="-457200">
              <a:buFont typeface="Arial" panose="020B0604020202020204" pitchFamily="34" charset="0"/>
              <a:buChar char="•"/>
            </a:pPr>
            <a:r>
              <a:rPr lang="en-GB" sz="2800" dirty="0">
                <a:solidFill>
                  <a:schemeClr val="bg1"/>
                </a:solidFill>
                <a:latin typeface="Helvetica" panose="020B0604020202020204" pitchFamily="34" charset="0"/>
                <a:cs typeface="Helvetica" panose="020B0604020202020204" pitchFamily="34" charset="0"/>
              </a:rPr>
              <a:t>Trello</a:t>
            </a:r>
          </a:p>
          <a:p>
            <a:pPr marL="457200" indent="-457200">
              <a:buFont typeface="Arial" panose="020B0604020202020204" pitchFamily="34" charset="0"/>
              <a:buChar char="•"/>
            </a:pPr>
            <a:r>
              <a:rPr lang="en-GB" sz="2800" dirty="0">
                <a:solidFill>
                  <a:schemeClr val="bg1"/>
                </a:solidFill>
                <a:latin typeface="Helvetica" panose="020B0604020202020204" pitchFamily="34" charset="0"/>
                <a:cs typeface="Helvetica" panose="020B0604020202020204" pitchFamily="34" charset="0"/>
              </a:rPr>
              <a:t>Appear.in</a:t>
            </a:r>
          </a:p>
          <a:p>
            <a:pPr marL="457200" indent="-457200">
              <a:buFont typeface="Arial" panose="020B0604020202020204" pitchFamily="34" charset="0"/>
              <a:buChar char="•"/>
            </a:pPr>
            <a:r>
              <a:rPr lang="en-GB" sz="2800" dirty="0">
                <a:solidFill>
                  <a:schemeClr val="bg1"/>
                </a:solidFill>
                <a:latin typeface="Helvetica" panose="020B0604020202020204" pitchFamily="34" charset="0"/>
                <a:cs typeface="Helvetica" panose="020B0604020202020204" pitchFamily="34" charset="0"/>
              </a:rPr>
              <a:t>Slack + don’t underestimate the integrations </a:t>
            </a:r>
          </a:p>
          <a:p>
            <a:pPr marL="457200" indent="-457200">
              <a:buFont typeface="Arial" panose="020B0604020202020204" pitchFamily="34" charset="0"/>
              <a:buChar char="•"/>
            </a:pPr>
            <a:r>
              <a:rPr lang="en-GB" sz="2800" dirty="0">
                <a:solidFill>
                  <a:schemeClr val="bg1"/>
                </a:solidFill>
                <a:latin typeface="Helvetica" panose="020B0604020202020204" pitchFamily="34" charset="0"/>
                <a:cs typeface="Helvetica" panose="020B0604020202020204" pitchFamily="34" charset="0"/>
              </a:rPr>
              <a:t>Parking Lot</a:t>
            </a:r>
          </a:p>
        </p:txBody>
      </p:sp>
      <p:pic>
        <p:nvPicPr>
          <p:cNvPr id="10" name="Picture 9"/>
          <p:cNvPicPr>
            <a:picLocks noChangeAspect="1"/>
          </p:cNvPicPr>
          <p:nvPr/>
        </p:nvPicPr>
        <p:blipFill>
          <a:blip r:embed="rId4"/>
          <a:stretch>
            <a:fillRect/>
          </a:stretch>
        </p:blipFill>
        <p:spPr>
          <a:xfrm>
            <a:off x="6685992" y="3721395"/>
            <a:ext cx="5070723" cy="2870791"/>
          </a:xfrm>
          <a:prstGeom prst="rect">
            <a:avLst/>
          </a:prstGeom>
        </p:spPr>
      </p:pic>
      <p:pic>
        <p:nvPicPr>
          <p:cNvPr id="11" name="Picture 10"/>
          <p:cNvPicPr>
            <a:picLocks noChangeAspect="1"/>
          </p:cNvPicPr>
          <p:nvPr/>
        </p:nvPicPr>
        <p:blipFill>
          <a:blip r:embed="rId5"/>
          <a:stretch>
            <a:fillRect/>
          </a:stretch>
        </p:blipFill>
        <p:spPr>
          <a:xfrm rot="20884681">
            <a:off x="6624948" y="618317"/>
            <a:ext cx="1199951" cy="426429"/>
          </a:xfrm>
          <a:prstGeom prst="rect">
            <a:avLst/>
          </a:prstGeom>
        </p:spPr>
      </p:pic>
      <p:pic>
        <p:nvPicPr>
          <p:cNvPr id="1026" name="Picture 2" descr="Image result for slack integrat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6004" y="584097"/>
            <a:ext cx="2961749" cy="2961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632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189" y="2029070"/>
            <a:ext cx="2989109" cy="5976110"/>
          </a:xfrm>
          <a:prstGeom prst="rect">
            <a:avLst/>
          </a:prstGeom>
        </p:spPr>
      </p:pic>
      <p:sp>
        <p:nvSpPr>
          <p:cNvPr id="5" name="Title 4"/>
          <p:cNvSpPr>
            <a:spLocks noGrp="1"/>
          </p:cNvSpPr>
          <p:nvPr>
            <p:ph type="title"/>
          </p:nvPr>
        </p:nvSpPr>
        <p:spPr>
          <a:xfrm>
            <a:off x="3216591" y="770182"/>
            <a:ext cx="4965382" cy="1325563"/>
          </a:xfrm>
        </p:spPr>
        <p:txBody>
          <a:bodyPr>
            <a:normAutofit/>
          </a:bodyPr>
          <a:lstStyle/>
          <a:p>
            <a:r>
              <a:rPr lang="en-GB" sz="7200" dirty="0">
                <a:latin typeface="Helvetica" panose="020B0604020202020204" pitchFamily="34" charset="0"/>
                <a:cs typeface="Helvetica" panose="020B0604020202020204" pitchFamily="34" charset="0"/>
              </a:rPr>
              <a:t>The Hacker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1519" y="2374229"/>
            <a:ext cx="7073344" cy="2818800"/>
          </a:xfrm>
          <a:prstGeom prst="rect">
            <a:avLst/>
          </a:prstGeom>
        </p:spPr>
      </p:pic>
      <p:sp>
        <p:nvSpPr>
          <p:cNvPr id="4" name="AutoShape 2" descr="Image result for 01 background"/>
          <p:cNvSpPr>
            <a:spLocks noChangeAspect="1" noChangeArrowheads="1"/>
          </p:cNvSpPr>
          <p:nvPr/>
        </p:nvSpPr>
        <p:spPr bwMode="auto">
          <a:xfrm>
            <a:off x="644830" y="2193791"/>
            <a:ext cx="3373378" cy="33733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2034645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A90780-5024-4CC8-80F3-5603A3A5E79B}"/>
              </a:ext>
            </a:extLst>
          </p:cNvPr>
          <p:cNvSpPr txBox="1"/>
          <p:nvPr/>
        </p:nvSpPr>
        <p:spPr>
          <a:xfrm>
            <a:off x="3751985" y="2408277"/>
            <a:ext cx="4744316" cy="2123658"/>
          </a:xfrm>
          <a:prstGeom prst="rect">
            <a:avLst/>
          </a:prstGeom>
          <a:noFill/>
        </p:spPr>
        <p:txBody>
          <a:bodyPr wrap="square" rtlCol="0">
            <a:spAutoFit/>
          </a:bodyPr>
          <a:lstStyle/>
          <a:p>
            <a:pPr algn="ctr"/>
            <a:r>
              <a:rPr lang="en-GB" sz="6600" dirty="0">
                <a:latin typeface="Helvetica" panose="020B0604020202020204" pitchFamily="34" charset="0"/>
                <a:cs typeface="Helvetica" panose="020B0604020202020204" pitchFamily="34" charset="0"/>
              </a:rPr>
              <a:t>Managing expectation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189" y="2029070"/>
            <a:ext cx="2989109" cy="597611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1590759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B2E8-F0D8-48AC-8E36-0040B58AD57C}"/>
              </a:ext>
            </a:extLst>
          </p:cNvPr>
          <p:cNvSpPr>
            <a:spLocks noGrp="1"/>
          </p:cNvSpPr>
          <p:nvPr>
            <p:ph type="title"/>
          </p:nvPr>
        </p:nvSpPr>
        <p:spPr>
          <a:xfrm>
            <a:off x="1989938" y="149930"/>
            <a:ext cx="8641976" cy="1325563"/>
          </a:xfrm>
        </p:spPr>
        <p:txBody>
          <a:bodyPr/>
          <a:lstStyle/>
          <a:p>
            <a:r>
              <a:rPr lang="en-GB" dirty="0">
                <a:latin typeface="Helvetica" panose="020B0604020202020204" pitchFamily="34" charset="0"/>
                <a:cs typeface="Helvetica" panose="020B0604020202020204" pitchFamily="34" charset="0"/>
              </a:rPr>
              <a:t>My Role</a:t>
            </a:r>
          </a:p>
        </p:txBody>
      </p:sp>
      <p:sp>
        <p:nvSpPr>
          <p:cNvPr id="3" name="Content Placeholder 2">
            <a:extLst>
              <a:ext uri="{FF2B5EF4-FFF2-40B4-BE49-F238E27FC236}">
                <a16:creationId xmlns:a16="http://schemas.microsoft.com/office/drawing/2014/main" id="{7012EC83-A0C8-4DAC-8324-D1B0437F678C}"/>
              </a:ext>
            </a:extLst>
          </p:cNvPr>
          <p:cNvSpPr>
            <a:spLocks noGrp="1"/>
          </p:cNvSpPr>
          <p:nvPr>
            <p:ph idx="1"/>
          </p:nvPr>
        </p:nvSpPr>
        <p:spPr>
          <a:xfrm>
            <a:off x="2694788" y="1570011"/>
            <a:ext cx="8641976" cy="4351338"/>
          </a:xfrm>
        </p:spPr>
        <p:txBody>
          <a:bodyPr>
            <a:normAutofit fontScale="92500" lnSpcReduction="20000"/>
          </a:bodyPr>
          <a:lstStyle/>
          <a:p>
            <a:r>
              <a:rPr lang="en-GB" dirty="0">
                <a:latin typeface="Helvetica" panose="020B0604020202020204" pitchFamily="34" charset="0"/>
                <a:cs typeface="Helvetica" panose="020B0604020202020204" pitchFamily="34" charset="0"/>
              </a:rPr>
              <a:t>Backend developer</a:t>
            </a:r>
          </a:p>
          <a:p>
            <a:r>
              <a:rPr lang="en-GB" dirty="0">
                <a:latin typeface="Helvetica" panose="020B0604020202020204" pitchFamily="34" charset="0"/>
                <a:cs typeface="Helvetica" panose="020B0604020202020204" pitchFamily="34" charset="0"/>
              </a:rPr>
              <a:t>Frontend developer</a:t>
            </a:r>
          </a:p>
          <a:p>
            <a:r>
              <a:rPr lang="en-GB" dirty="0">
                <a:latin typeface="Helvetica" panose="020B0604020202020204" pitchFamily="34" charset="0"/>
                <a:cs typeface="Helvetica" panose="020B0604020202020204" pitchFamily="34" charset="0"/>
              </a:rPr>
              <a:t>Tech lead</a:t>
            </a:r>
          </a:p>
          <a:p>
            <a:r>
              <a:rPr lang="en-GB" dirty="0">
                <a:latin typeface="Helvetica" panose="020B0604020202020204" pitchFamily="34" charset="0"/>
                <a:cs typeface="Helvetica" panose="020B0604020202020204" pitchFamily="34" charset="0"/>
              </a:rPr>
              <a:t>System architect</a:t>
            </a:r>
          </a:p>
          <a:p>
            <a:r>
              <a:rPr lang="en-GB" dirty="0">
                <a:latin typeface="Helvetica" panose="020B0604020202020204" pitchFamily="34" charset="0"/>
                <a:cs typeface="Helvetica" panose="020B0604020202020204" pitchFamily="34" charset="0"/>
              </a:rPr>
              <a:t>CTO</a:t>
            </a:r>
          </a:p>
          <a:p>
            <a:r>
              <a:rPr lang="en-GB" dirty="0">
                <a:latin typeface="Helvetica" panose="020B0604020202020204" pitchFamily="34" charset="0"/>
                <a:cs typeface="Helvetica" panose="020B0604020202020204" pitchFamily="34" charset="0"/>
              </a:rPr>
              <a:t>Development manager</a:t>
            </a:r>
          </a:p>
          <a:p>
            <a:r>
              <a:rPr lang="en-GB" dirty="0">
                <a:latin typeface="Helvetica" panose="020B0604020202020204" pitchFamily="34" charset="0"/>
                <a:cs typeface="Helvetica" panose="020B0604020202020204" pitchFamily="34" charset="0"/>
              </a:rPr>
              <a:t>DevOps engineer</a:t>
            </a:r>
          </a:p>
          <a:p>
            <a:r>
              <a:rPr lang="en-GB" dirty="0">
                <a:latin typeface="Helvetica" panose="020B0604020202020204" pitchFamily="34" charset="0"/>
                <a:cs typeface="Helvetica" panose="020B0604020202020204" pitchFamily="34" charset="0"/>
              </a:rPr>
              <a:t>3</a:t>
            </a:r>
            <a:r>
              <a:rPr lang="en-GB" baseline="30000" dirty="0">
                <a:latin typeface="Helvetica" panose="020B0604020202020204" pitchFamily="34" charset="0"/>
                <a:cs typeface="Helvetica" panose="020B0604020202020204" pitchFamily="34" charset="0"/>
              </a:rPr>
              <a:t>rd</a:t>
            </a:r>
            <a:r>
              <a:rPr lang="en-GB" dirty="0">
                <a:latin typeface="Helvetica" panose="020B0604020202020204" pitchFamily="34" charset="0"/>
                <a:cs typeface="Helvetica" panose="020B0604020202020204" pitchFamily="34" charset="0"/>
              </a:rPr>
              <a:t> Line support</a:t>
            </a:r>
          </a:p>
          <a:p>
            <a:r>
              <a:rPr lang="en-GB" dirty="0">
                <a:latin typeface="Helvetica" panose="020B0604020202020204" pitchFamily="34" charset="0"/>
                <a:cs typeface="Helvetica" panose="020B0604020202020204" pitchFamily="34" charset="0"/>
              </a:rPr>
              <a:t>Database analyst</a:t>
            </a:r>
          </a:p>
          <a:p>
            <a:r>
              <a:rPr lang="en-GB" dirty="0">
                <a:latin typeface="Helvetica" panose="020B0604020202020204" pitchFamily="34" charset="0"/>
                <a:cs typeface="Helvetica" panose="020B0604020202020204" pitchFamily="34" charset="0"/>
              </a:rPr>
              <a:t>Implement UI</a:t>
            </a:r>
          </a:p>
        </p:txBody>
      </p:sp>
      <p:sp>
        <p:nvSpPr>
          <p:cNvPr id="4" name="TextBox 3">
            <a:extLst>
              <a:ext uri="{FF2B5EF4-FFF2-40B4-BE49-F238E27FC236}">
                <a16:creationId xmlns:a16="http://schemas.microsoft.com/office/drawing/2014/main" id="{9A70B09D-14DB-4D20-B6C1-54796D790A39}"/>
              </a:ext>
            </a:extLst>
          </p:cNvPr>
          <p:cNvSpPr txBox="1"/>
          <p:nvPr/>
        </p:nvSpPr>
        <p:spPr>
          <a:xfrm>
            <a:off x="4811586" y="5087325"/>
            <a:ext cx="1234633" cy="492443"/>
          </a:xfrm>
          <a:prstGeom prst="rect">
            <a:avLst/>
          </a:prstGeom>
          <a:noFill/>
        </p:spPr>
        <p:txBody>
          <a:bodyPr wrap="none" rtlCol="0">
            <a:spAutoFit/>
          </a:bodyPr>
          <a:lstStyle/>
          <a:p>
            <a:r>
              <a:rPr lang="en-GB" sz="2600" dirty="0"/>
              <a:t>… Badly</a:t>
            </a:r>
          </a:p>
        </p:txBody>
      </p:sp>
      <p:pic>
        <p:nvPicPr>
          <p:cNvPr id="5" name="Picture 4">
            <a:extLst>
              <a:ext uri="{FF2B5EF4-FFF2-40B4-BE49-F238E27FC236}">
                <a16:creationId xmlns:a16="http://schemas.microsoft.com/office/drawing/2014/main" id="{982753AE-EBE5-4710-A7C5-8F3CCDE80FC4}"/>
              </a:ext>
            </a:extLst>
          </p:cNvPr>
          <p:cNvPicPr>
            <a:picLocks noChangeAspect="1"/>
          </p:cNvPicPr>
          <p:nvPr/>
        </p:nvPicPr>
        <p:blipFill>
          <a:blip r:embed="rId3"/>
          <a:stretch>
            <a:fillRect/>
          </a:stretch>
        </p:blipFill>
        <p:spPr>
          <a:xfrm>
            <a:off x="6175009" y="4291334"/>
            <a:ext cx="5238144" cy="195593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189" y="2029070"/>
            <a:ext cx="2989109" cy="597611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346912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par>
                                <p:cTn id="58" presetID="10" presetClass="entr" presetSubtype="0" fill="hold"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27A995-384C-415A-9C96-02E01A1415E5}"/>
              </a:ext>
            </a:extLst>
          </p:cNvPr>
          <p:cNvSpPr>
            <a:spLocks noGrp="1"/>
          </p:cNvSpPr>
          <p:nvPr>
            <p:ph idx="1"/>
          </p:nvPr>
        </p:nvSpPr>
        <p:spPr>
          <a:xfrm>
            <a:off x="2591755" y="3256740"/>
            <a:ext cx="8626288" cy="1260966"/>
          </a:xfrm>
        </p:spPr>
        <p:txBody>
          <a:bodyPr>
            <a:normAutofit/>
          </a:bodyPr>
          <a:lstStyle/>
          <a:p>
            <a:pPr marL="0" indent="0">
              <a:buNone/>
            </a:pPr>
            <a:r>
              <a:rPr lang="en-GB" sz="4800" dirty="0">
                <a:latin typeface="Helvetica" panose="020B0604020202020204" pitchFamily="34" charset="0"/>
                <a:cs typeface="Helvetica" panose="020B0604020202020204" pitchFamily="34" charset="0"/>
              </a:rPr>
              <a:t>that also implements UI</a:t>
            </a:r>
          </a:p>
        </p:txBody>
      </p:sp>
      <p:sp>
        <p:nvSpPr>
          <p:cNvPr id="4" name="Content Placeholder 2">
            <a:extLst>
              <a:ext uri="{FF2B5EF4-FFF2-40B4-BE49-F238E27FC236}">
                <a16:creationId xmlns:a16="http://schemas.microsoft.com/office/drawing/2014/main" id="{42EE57FC-EF74-42E5-A2FD-AE5209AD23E8}"/>
              </a:ext>
            </a:extLst>
          </p:cNvPr>
          <p:cNvSpPr txBox="1">
            <a:spLocks/>
          </p:cNvSpPr>
          <p:nvPr/>
        </p:nvSpPr>
        <p:spPr>
          <a:xfrm>
            <a:off x="2591755" y="1068007"/>
            <a:ext cx="8626288" cy="29301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4800" dirty="0">
                <a:latin typeface="Helvetica" panose="020B0604020202020204" pitchFamily="34" charset="0"/>
                <a:cs typeface="Helvetica" panose="020B0604020202020204" pitchFamily="34" charset="0"/>
              </a:rPr>
              <a:t>Chief team leading technical database support analyst developer architect manager</a:t>
            </a:r>
          </a:p>
        </p:txBody>
      </p:sp>
      <p:sp>
        <p:nvSpPr>
          <p:cNvPr id="6" name="TextBox 5">
            <a:extLst>
              <a:ext uri="{FF2B5EF4-FFF2-40B4-BE49-F238E27FC236}">
                <a16:creationId xmlns:a16="http://schemas.microsoft.com/office/drawing/2014/main" id="{4A86D209-AE7B-4C59-A4F9-84ABA15C93C7}"/>
              </a:ext>
            </a:extLst>
          </p:cNvPr>
          <p:cNvSpPr txBox="1"/>
          <p:nvPr/>
        </p:nvSpPr>
        <p:spPr>
          <a:xfrm>
            <a:off x="9023716" y="3135246"/>
            <a:ext cx="2722418" cy="830997"/>
          </a:xfrm>
          <a:prstGeom prst="rect">
            <a:avLst/>
          </a:prstGeom>
          <a:noFill/>
        </p:spPr>
        <p:txBody>
          <a:bodyPr wrap="square" rtlCol="0">
            <a:spAutoFit/>
          </a:bodyPr>
          <a:lstStyle/>
          <a:p>
            <a:r>
              <a:rPr lang="en-GB" sz="4800" dirty="0">
                <a:latin typeface="Helvetica" panose="020B0604020202020204" pitchFamily="34" charset="0"/>
                <a:cs typeface="Helvetica" panose="020B0604020202020204" pitchFamily="34" charset="0"/>
              </a:rPr>
              <a:t>… Badly</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189" y="2029070"/>
            <a:ext cx="2989109" cy="597611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144426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27A995-384C-415A-9C96-02E01A1415E5}"/>
              </a:ext>
            </a:extLst>
          </p:cNvPr>
          <p:cNvSpPr>
            <a:spLocks noGrp="1"/>
          </p:cNvSpPr>
          <p:nvPr>
            <p:ph idx="1"/>
          </p:nvPr>
        </p:nvSpPr>
        <p:spPr>
          <a:xfrm>
            <a:off x="2591755" y="3256740"/>
            <a:ext cx="8626288" cy="1260966"/>
          </a:xfrm>
        </p:spPr>
        <p:txBody>
          <a:bodyPr>
            <a:normAutofit/>
          </a:bodyPr>
          <a:lstStyle/>
          <a:p>
            <a:pPr marL="0" indent="0">
              <a:buNone/>
            </a:pPr>
            <a:r>
              <a:rPr lang="en-GB" sz="4800" strike="sngStrike" dirty="0">
                <a:latin typeface="Helvetica" panose="020B0604020202020204" pitchFamily="34" charset="0"/>
                <a:cs typeface="Helvetica" panose="020B0604020202020204" pitchFamily="34" charset="0"/>
              </a:rPr>
              <a:t>that also implements UI</a:t>
            </a:r>
          </a:p>
        </p:txBody>
      </p:sp>
      <p:sp>
        <p:nvSpPr>
          <p:cNvPr id="4" name="Content Placeholder 2">
            <a:extLst>
              <a:ext uri="{FF2B5EF4-FFF2-40B4-BE49-F238E27FC236}">
                <a16:creationId xmlns:a16="http://schemas.microsoft.com/office/drawing/2014/main" id="{42EE57FC-EF74-42E5-A2FD-AE5209AD23E8}"/>
              </a:ext>
            </a:extLst>
          </p:cNvPr>
          <p:cNvSpPr txBox="1">
            <a:spLocks/>
          </p:cNvSpPr>
          <p:nvPr/>
        </p:nvSpPr>
        <p:spPr>
          <a:xfrm>
            <a:off x="2591755" y="1068007"/>
            <a:ext cx="8626288" cy="29301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4800" strike="sngStrike" dirty="0">
                <a:latin typeface="Helvetica" panose="020B0604020202020204" pitchFamily="34" charset="0"/>
                <a:cs typeface="Helvetica" panose="020B0604020202020204" pitchFamily="34" charset="0"/>
              </a:rPr>
              <a:t>Chief team leading technical database support analyst developer architect manager</a:t>
            </a:r>
          </a:p>
        </p:txBody>
      </p:sp>
      <p:sp>
        <p:nvSpPr>
          <p:cNvPr id="6" name="TextBox 5">
            <a:extLst>
              <a:ext uri="{FF2B5EF4-FFF2-40B4-BE49-F238E27FC236}">
                <a16:creationId xmlns:a16="http://schemas.microsoft.com/office/drawing/2014/main" id="{4A86D209-AE7B-4C59-A4F9-84ABA15C93C7}"/>
              </a:ext>
            </a:extLst>
          </p:cNvPr>
          <p:cNvSpPr txBox="1"/>
          <p:nvPr/>
        </p:nvSpPr>
        <p:spPr>
          <a:xfrm>
            <a:off x="8948270" y="3176686"/>
            <a:ext cx="2560083" cy="830997"/>
          </a:xfrm>
          <a:prstGeom prst="rect">
            <a:avLst/>
          </a:prstGeom>
          <a:noFill/>
        </p:spPr>
        <p:txBody>
          <a:bodyPr wrap="square" rtlCol="0">
            <a:spAutoFit/>
          </a:bodyPr>
          <a:lstStyle/>
          <a:p>
            <a:r>
              <a:rPr lang="en-GB" sz="4800" strike="sngStrike" dirty="0">
                <a:latin typeface="Helvetica" panose="020B0604020202020204" pitchFamily="34" charset="0"/>
                <a:cs typeface="Helvetica" panose="020B0604020202020204" pitchFamily="34" charset="0"/>
              </a:rPr>
              <a:t>… Badly</a:t>
            </a:r>
          </a:p>
        </p:txBody>
      </p:sp>
      <p:sp>
        <p:nvSpPr>
          <p:cNvPr id="9" name="TextBox 8">
            <a:extLst>
              <a:ext uri="{FF2B5EF4-FFF2-40B4-BE49-F238E27FC236}">
                <a16:creationId xmlns:a16="http://schemas.microsoft.com/office/drawing/2014/main" id="{35801209-EE38-48AF-8C0B-8FCE19B18400}"/>
              </a:ext>
            </a:extLst>
          </p:cNvPr>
          <p:cNvSpPr txBox="1"/>
          <p:nvPr/>
        </p:nvSpPr>
        <p:spPr>
          <a:xfrm>
            <a:off x="3309644" y="4350281"/>
            <a:ext cx="7190510" cy="830997"/>
          </a:xfrm>
          <a:prstGeom prst="rect">
            <a:avLst/>
          </a:prstGeom>
          <a:noFill/>
        </p:spPr>
        <p:txBody>
          <a:bodyPr wrap="square" rtlCol="0">
            <a:spAutoFit/>
          </a:bodyPr>
          <a:lstStyle/>
          <a:p>
            <a:r>
              <a:rPr lang="en-GB" sz="4800" dirty="0">
                <a:latin typeface="Helvetica" panose="020B0604020202020204" pitchFamily="34" charset="0"/>
                <a:cs typeface="Helvetica" panose="020B0604020202020204" pitchFamily="34" charset="0"/>
              </a:rPr>
              <a:t>“Development Manager”</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189" y="2029070"/>
            <a:ext cx="2989109" cy="597611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2312757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603C2-2829-456D-903E-B5CA10F1BE99}"/>
              </a:ext>
            </a:extLst>
          </p:cNvPr>
          <p:cNvSpPr>
            <a:spLocks noGrp="1"/>
          </p:cNvSpPr>
          <p:nvPr>
            <p:ph type="title"/>
          </p:nvPr>
        </p:nvSpPr>
        <p:spPr>
          <a:xfrm>
            <a:off x="1961363" y="149930"/>
            <a:ext cx="8641977" cy="1325563"/>
          </a:xfrm>
        </p:spPr>
        <p:txBody>
          <a:bodyPr/>
          <a:lstStyle/>
          <a:p>
            <a:r>
              <a:rPr lang="en-GB" dirty="0">
                <a:latin typeface="Helvetica" panose="020B0604020202020204" pitchFamily="34" charset="0"/>
                <a:cs typeface="Helvetica" panose="020B0604020202020204" pitchFamily="34" charset="0"/>
              </a:rPr>
              <a:t>How they see it…</a:t>
            </a:r>
          </a:p>
        </p:txBody>
      </p:sp>
      <p:pic>
        <p:nvPicPr>
          <p:cNvPr id="7" name="Picture 6">
            <a:extLst>
              <a:ext uri="{FF2B5EF4-FFF2-40B4-BE49-F238E27FC236}">
                <a16:creationId xmlns:a16="http://schemas.microsoft.com/office/drawing/2014/main" id="{3CAFBE10-156C-4005-AE80-AC133001D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946" y="1440506"/>
            <a:ext cx="4009659" cy="5068389"/>
          </a:xfrm>
          <a:prstGeom prst="rect">
            <a:avLst/>
          </a:prstGeom>
        </p:spPr>
      </p:pic>
      <p:pic>
        <p:nvPicPr>
          <p:cNvPr id="8" name="Picture 7">
            <a:extLst>
              <a:ext uri="{FF2B5EF4-FFF2-40B4-BE49-F238E27FC236}">
                <a16:creationId xmlns:a16="http://schemas.microsoft.com/office/drawing/2014/main" id="{BAE79E7E-6174-48C2-9C33-B57F1209D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925" y="1633657"/>
            <a:ext cx="6415682" cy="5068389"/>
          </a:xfrm>
          <a:prstGeom prst="rect">
            <a:avLst/>
          </a:prstGeom>
        </p:spPr>
      </p:pic>
      <p:sp>
        <p:nvSpPr>
          <p:cNvPr id="10" name="Title 1">
            <a:extLst>
              <a:ext uri="{FF2B5EF4-FFF2-40B4-BE49-F238E27FC236}">
                <a16:creationId xmlns:a16="http://schemas.microsoft.com/office/drawing/2014/main" id="{98E9B2E8-F0D8-48AC-8E36-0040B58AD57C}"/>
              </a:ext>
            </a:extLst>
          </p:cNvPr>
          <p:cNvSpPr txBox="1">
            <a:spLocks/>
          </p:cNvSpPr>
          <p:nvPr/>
        </p:nvSpPr>
        <p:spPr>
          <a:xfrm>
            <a:off x="2694788" y="374476"/>
            <a:ext cx="86419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189" y="2029070"/>
            <a:ext cx="2989109" cy="597611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146354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ou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1"/>
          <p:cNvSpPr>
            <a:spLocks noGrp="1"/>
          </p:cNvSpPr>
          <p:nvPr>
            <p:ph type="title"/>
          </p:nvPr>
        </p:nvSpPr>
        <p:spPr>
          <a:xfrm>
            <a:off x="609600" y="261937"/>
            <a:ext cx="10972800" cy="1143001"/>
          </a:xfrm>
          <a:prstGeom prst="rect">
            <a:avLst/>
          </a:prstGeom>
        </p:spPr>
        <p:txBody>
          <a:bodyPr/>
          <a:lstStyle/>
          <a:p>
            <a:pPr>
              <a:defRPr>
                <a:solidFill>
                  <a:srgbClr val="000000"/>
                </a:solidFill>
              </a:defRPr>
            </a:pPr>
            <a:r>
              <a:t>Ab</a:t>
            </a:r>
            <a:r>
              <a:rPr>
                <a:solidFill>
                  <a:schemeClr val="accent2"/>
                </a:solidFill>
              </a:rPr>
              <a:t>o</a:t>
            </a:r>
            <a:r>
              <a:t>ut us</a:t>
            </a:r>
          </a:p>
        </p:txBody>
      </p:sp>
      <p:sp>
        <p:nvSpPr>
          <p:cNvPr id="59" name="Content Placeholder 2"/>
          <p:cNvSpPr>
            <a:spLocks noGrp="1"/>
          </p:cNvSpPr>
          <p:nvPr>
            <p:ph type="body" idx="1"/>
          </p:nvPr>
        </p:nvSpPr>
        <p:spPr>
          <a:xfrm>
            <a:off x="609598" y="1689100"/>
            <a:ext cx="6065287" cy="3919836"/>
          </a:xfrm>
          <a:prstGeom prst="rect">
            <a:avLst/>
          </a:prstGeom>
        </p:spPr>
        <p:txBody>
          <a:bodyPr/>
          <a:lstStyle/>
          <a:p>
            <a:pPr marL="0" indent="0" defTabSz="841247">
              <a:spcBef>
                <a:spcPts val="0"/>
              </a:spcBef>
              <a:buSzTx/>
              <a:buNone/>
              <a:defRPr sz="1656"/>
            </a:pPr>
            <a:r>
              <a:rPr dirty="0"/>
              <a:t>Innovify is a digital product studio for enterprises &amp; start-ups, demanding the very best in new product development and business transformation by harnessing the power of disruptive technologies.</a:t>
            </a:r>
            <a:endParaRPr sz="1472" dirty="0"/>
          </a:p>
          <a:p>
            <a:pPr marL="0" indent="0" defTabSz="841247">
              <a:spcBef>
                <a:spcPts val="0"/>
              </a:spcBef>
              <a:buSzTx/>
              <a:buNone/>
              <a:defRPr sz="1656"/>
            </a:pPr>
            <a:endParaRPr sz="1472" dirty="0"/>
          </a:p>
          <a:p>
            <a:pPr marL="0" indent="0" defTabSz="841247">
              <a:spcBef>
                <a:spcPts val="0"/>
              </a:spcBef>
              <a:buSzTx/>
              <a:buNone/>
              <a:defRPr sz="1656"/>
            </a:pPr>
            <a:r>
              <a:rPr dirty="0"/>
              <a:t>With a lean and agile mindset, we go beyond traditional enterprise application development to provide a full range of digital services to not only build user-centred products, but we also disrupt markets for our clients to grow and transform; an ideal intersection of user, technology and commerce.</a:t>
            </a:r>
            <a:endParaRPr sz="1472" dirty="0"/>
          </a:p>
          <a:p>
            <a:pPr marL="0" indent="0" defTabSz="841247">
              <a:spcBef>
                <a:spcPts val="0"/>
              </a:spcBef>
              <a:buSzTx/>
              <a:buNone/>
              <a:defRPr sz="1656"/>
            </a:pPr>
            <a:endParaRPr sz="1472" dirty="0"/>
          </a:p>
          <a:p>
            <a:pPr marL="0" indent="0" defTabSz="841247">
              <a:spcBef>
                <a:spcPts val="0"/>
              </a:spcBef>
              <a:buSzTx/>
              <a:buNone/>
              <a:defRPr sz="1656"/>
            </a:pPr>
            <a:r>
              <a:rPr dirty="0"/>
              <a:t>With a diverse team of highly competent talent, we have become the trusted partner for our clients to manage the entire product development life-cycle across the full spectrum of internet-enabled smart devices, including web and mobile.</a:t>
            </a:r>
          </a:p>
        </p:txBody>
      </p:sp>
      <p:pic>
        <p:nvPicPr>
          <p:cNvPr id="60" name="Picture 4" descr="Picture 4">
            <a:hlinkClick r:id="rId2"/>
          </p:cNvPr>
          <p:cNvPicPr>
            <a:picLocks noChangeAspect="1"/>
          </p:cNvPicPr>
          <p:nvPr/>
        </p:nvPicPr>
        <p:blipFill>
          <a:blip r:embed="rId3">
            <a:extLst/>
          </a:blip>
          <a:stretch>
            <a:fillRect/>
          </a:stretch>
        </p:blipFill>
        <p:spPr>
          <a:xfrm>
            <a:off x="7079179" y="1790700"/>
            <a:ext cx="4439492" cy="2497215"/>
          </a:xfrm>
          <a:prstGeom prst="rect">
            <a:avLst/>
          </a:prstGeom>
          <a:ln w="12700">
            <a:miter lim="400000"/>
          </a:ln>
        </p:spPr>
      </p:pic>
      <p:pic>
        <p:nvPicPr>
          <p:cNvPr id="61" name="border-1.png" descr="border-1.png"/>
          <p:cNvPicPr>
            <a:picLocks noChangeAspect="1"/>
          </p:cNvPicPr>
          <p:nvPr/>
        </p:nvPicPr>
        <p:blipFill>
          <a:blip r:embed="rId4">
            <a:extLst/>
          </a:blip>
          <a:stretch>
            <a:fillRect/>
          </a:stretch>
        </p:blipFill>
        <p:spPr>
          <a:xfrm>
            <a:off x="690710" y="1249063"/>
            <a:ext cx="1422402" cy="63502"/>
          </a:xfrm>
          <a:prstGeom prst="rect">
            <a:avLst/>
          </a:prstGeom>
          <a:ln w="12700">
            <a:miter lim="400000"/>
          </a:ln>
        </p:spPr>
      </p:pic>
    </p:spTree>
    <p:extLst>
      <p:ext uri="{BB962C8B-B14F-4D97-AF65-F5344CB8AC3E}">
        <p14:creationId xmlns:p14="http://schemas.microsoft.com/office/powerpoint/2010/main" val="185723588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603C2-2829-456D-903E-B5CA10F1BE99}"/>
              </a:ext>
            </a:extLst>
          </p:cNvPr>
          <p:cNvSpPr>
            <a:spLocks noGrp="1"/>
          </p:cNvSpPr>
          <p:nvPr>
            <p:ph type="title"/>
          </p:nvPr>
        </p:nvSpPr>
        <p:spPr>
          <a:xfrm>
            <a:off x="1987175" y="149930"/>
            <a:ext cx="8641977" cy="1325563"/>
          </a:xfrm>
        </p:spPr>
        <p:txBody>
          <a:bodyPr/>
          <a:lstStyle/>
          <a:p>
            <a:r>
              <a:rPr lang="en-GB" dirty="0">
                <a:latin typeface="Helvetica" panose="020B0604020202020204" pitchFamily="34" charset="0"/>
                <a:cs typeface="Helvetica" panose="020B0604020202020204" pitchFamily="34" charset="0"/>
              </a:rPr>
              <a:t>How it really is…</a:t>
            </a:r>
          </a:p>
        </p:txBody>
      </p:sp>
      <p:sp>
        <p:nvSpPr>
          <p:cNvPr id="3" name="Content Placeholder 2">
            <a:extLst>
              <a:ext uri="{FF2B5EF4-FFF2-40B4-BE49-F238E27FC236}">
                <a16:creationId xmlns:a16="http://schemas.microsoft.com/office/drawing/2014/main" id="{62B66E2D-E385-43CD-906F-C48D2B0EC022}"/>
              </a:ext>
            </a:extLst>
          </p:cNvPr>
          <p:cNvSpPr>
            <a:spLocks noGrp="1"/>
          </p:cNvSpPr>
          <p:nvPr>
            <p:ph idx="1"/>
          </p:nvPr>
        </p:nvSpPr>
        <p:spPr>
          <a:xfrm>
            <a:off x="2694787" y="1700039"/>
            <a:ext cx="8641977" cy="4351338"/>
          </a:xfrm>
        </p:spPr>
        <p:txBody>
          <a:bodyPr/>
          <a:lstStyle/>
          <a:p>
            <a:r>
              <a:rPr lang="en-GB" dirty="0">
                <a:latin typeface="Helvetica" panose="020B0604020202020204" pitchFamily="34" charset="0"/>
                <a:cs typeface="Helvetica" panose="020B0604020202020204" pitchFamily="34" charset="0"/>
              </a:rPr>
              <a:t>Coffee &amp; procrastination</a:t>
            </a:r>
          </a:p>
          <a:p>
            <a:r>
              <a:rPr lang="en-GB" dirty="0">
                <a:latin typeface="Helvetica" panose="020B0604020202020204" pitchFamily="34" charset="0"/>
                <a:cs typeface="Helvetica" panose="020B0604020202020204" pitchFamily="34" charset="0"/>
              </a:rPr>
              <a:t>Load development environment</a:t>
            </a:r>
          </a:p>
          <a:p>
            <a:r>
              <a:rPr lang="en-GB" dirty="0">
                <a:latin typeface="Helvetica" panose="020B0604020202020204" pitchFamily="34" charset="0"/>
                <a:cs typeface="Helvetica" panose="020B0604020202020204" pitchFamily="34" charset="0"/>
              </a:rPr>
              <a:t>Reddit....</a:t>
            </a:r>
          </a:p>
          <a:p>
            <a:r>
              <a:rPr lang="en-GB" dirty="0">
                <a:solidFill>
                  <a:srgbClr val="FF0000"/>
                </a:solidFill>
                <a:latin typeface="Helvetica" panose="020B0604020202020204" pitchFamily="34" charset="0"/>
                <a:cs typeface="Helvetica" panose="020B0604020202020204" pitchFamily="34" charset="0"/>
              </a:rPr>
              <a:t>Lunch!!!</a:t>
            </a:r>
          </a:p>
          <a:p>
            <a:r>
              <a:rPr lang="en-GB" dirty="0">
                <a:latin typeface="Helvetica" panose="020B0604020202020204" pitchFamily="34" charset="0"/>
                <a:cs typeface="Helvetica" panose="020B0604020202020204" pitchFamily="34" charset="0"/>
              </a:rPr>
              <a:t>Real work begins</a:t>
            </a:r>
          </a:p>
        </p:txBody>
      </p:sp>
      <p:pic>
        <p:nvPicPr>
          <p:cNvPr id="1026" name="Picture 2" descr="Image result for merge conflicts">
            <a:extLst>
              <a:ext uri="{FF2B5EF4-FFF2-40B4-BE49-F238E27FC236}">
                <a16:creationId xmlns:a16="http://schemas.microsoft.com/office/drawing/2014/main" id="{379E0D1E-6442-4DAF-97C4-7B64F0794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478" y="4826558"/>
            <a:ext cx="4550149" cy="161563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code">
            <a:extLst>
              <a:ext uri="{FF2B5EF4-FFF2-40B4-BE49-F238E27FC236}">
                <a16:creationId xmlns:a16="http://schemas.microsoft.com/office/drawing/2014/main" id="{3B8D8887-4A75-4AC4-B721-781366149E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6234" y="4435745"/>
            <a:ext cx="3501930" cy="19716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6D86107-C6CB-4603-9024-001F1D92B3C8}"/>
              </a:ext>
            </a:extLst>
          </p:cNvPr>
          <p:cNvPicPr>
            <a:picLocks noChangeAspect="1"/>
          </p:cNvPicPr>
          <p:nvPr/>
        </p:nvPicPr>
        <p:blipFill rotWithShape="1">
          <a:blip r:embed="rId5"/>
          <a:srcRect r="60638"/>
          <a:stretch/>
        </p:blipFill>
        <p:spPr>
          <a:xfrm>
            <a:off x="7499013" y="3237177"/>
            <a:ext cx="2894364" cy="1110149"/>
          </a:xfrm>
          <a:prstGeom prst="rect">
            <a:avLst/>
          </a:prstGeom>
        </p:spPr>
      </p:pic>
      <p:sp>
        <p:nvSpPr>
          <p:cNvPr id="10" name="Title 1">
            <a:extLst>
              <a:ext uri="{FF2B5EF4-FFF2-40B4-BE49-F238E27FC236}">
                <a16:creationId xmlns:a16="http://schemas.microsoft.com/office/drawing/2014/main" id="{98E9B2E8-F0D8-48AC-8E36-0040B58AD57C}"/>
              </a:ext>
            </a:extLst>
          </p:cNvPr>
          <p:cNvSpPr txBox="1">
            <a:spLocks/>
          </p:cNvSpPr>
          <p:nvPr/>
        </p:nvSpPr>
        <p:spPr>
          <a:xfrm>
            <a:off x="2694788" y="374476"/>
            <a:ext cx="86419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189" y="2029070"/>
            <a:ext cx="2989109" cy="597611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24906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fade">
                                      <p:cBhvr>
                                        <p:cTn id="4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654B4B-59CF-4723-A7CD-1D7E34F52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662" y="436245"/>
            <a:ext cx="3876675" cy="6202680"/>
          </a:xfrm>
          <a:prstGeom prst="rect">
            <a:avLst/>
          </a:prstGeom>
        </p:spPr>
      </p:pic>
      <p:sp>
        <p:nvSpPr>
          <p:cNvPr id="6" name="Rectangle 5">
            <a:extLst>
              <a:ext uri="{FF2B5EF4-FFF2-40B4-BE49-F238E27FC236}">
                <a16:creationId xmlns:a16="http://schemas.microsoft.com/office/drawing/2014/main" id="{FF666C4C-0992-48F4-AF45-CB3F335B8E9A}"/>
              </a:ext>
            </a:extLst>
          </p:cNvPr>
          <p:cNvSpPr/>
          <p:nvPr/>
        </p:nvSpPr>
        <p:spPr>
          <a:xfrm>
            <a:off x="4157662" y="1676400"/>
            <a:ext cx="1048871" cy="1165411"/>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 name="Rectangle 6">
            <a:extLst>
              <a:ext uri="{FF2B5EF4-FFF2-40B4-BE49-F238E27FC236}">
                <a16:creationId xmlns:a16="http://schemas.microsoft.com/office/drawing/2014/main" id="{410D930D-A21F-4960-80E4-655ADA763E60}"/>
              </a:ext>
            </a:extLst>
          </p:cNvPr>
          <p:cNvSpPr/>
          <p:nvPr/>
        </p:nvSpPr>
        <p:spPr>
          <a:xfrm>
            <a:off x="6095999" y="3537585"/>
            <a:ext cx="1048871" cy="1088203"/>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8" name="Rectangle 7">
            <a:extLst>
              <a:ext uri="{FF2B5EF4-FFF2-40B4-BE49-F238E27FC236}">
                <a16:creationId xmlns:a16="http://schemas.microsoft.com/office/drawing/2014/main" id="{C8F4FB87-570B-4557-BBD7-C35432925A98}"/>
              </a:ext>
            </a:extLst>
          </p:cNvPr>
          <p:cNvSpPr/>
          <p:nvPr/>
        </p:nvSpPr>
        <p:spPr>
          <a:xfrm>
            <a:off x="4157661" y="4401671"/>
            <a:ext cx="1048871" cy="1165411"/>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Rectangle 8">
            <a:extLst>
              <a:ext uri="{FF2B5EF4-FFF2-40B4-BE49-F238E27FC236}">
                <a16:creationId xmlns:a16="http://schemas.microsoft.com/office/drawing/2014/main" id="{637775C0-EDA2-43F7-90FC-FBF6C3197EF3}"/>
              </a:ext>
            </a:extLst>
          </p:cNvPr>
          <p:cNvSpPr/>
          <p:nvPr/>
        </p:nvSpPr>
        <p:spPr>
          <a:xfrm>
            <a:off x="6882933" y="1404210"/>
            <a:ext cx="1151404" cy="1518284"/>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58F85F83-1B97-4745-82FE-8BE0554EC7EA}"/>
              </a:ext>
            </a:extLst>
          </p:cNvPr>
          <p:cNvSpPr/>
          <p:nvPr/>
        </p:nvSpPr>
        <p:spPr>
          <a:xfrm>
            <a:off x="5116885" y="5670738"/>
            <a:ext cx="2987209" cy="1165411"/>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Rectangle 10">
            <a:extLst>
              <a:ext uri="{FF2B5EF4-FFF2-40B4-BE49-F238E27FC236}">
                <a16:creationId xmlns:a16="http://schemas.microsoft.com/office/drawing/2014/main" id="{49152384-C003-4BDF-A725-C58A478165FE}"/>
              </a:ext>
            </a:extLst>
          </p:cNvPr>
          <p:cNvSpPr/>
          <p:nvPr/>
        </p:nvSpPr>
        <p:spPr>
          <a:xfrm>
            <a:off x="4087905" y="3005137"/>
            <a:ext cx="2256586" cy="582706"/>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1E4E7AF5-1D43-4772-A471-3BCFADAD48F8}"/>
              </a:ext>
            </a:extLst>
          </p:cNvPr>
          <p:cNvSpPr/>
          <p:nvPr/>
        </p:nvSpPr>
        <p:spPr>
          <a:xfrm>
            <a:off x="5171374" y="3498980"/>
            <a:ext cx="1048871" cy="1165411"/>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3" name="Rectangle 12">
            <a:extLst>
              <a:ext uri="{FF2B5EF4-FFF2-40B4-BE49-F238E27FC236}">
                <a16:creationId xmlns:a16="http://schemas.microsoft.com/office/drawing/2014/main" id="{A510A47E-2F62-4C2D-889E-23AFBD89BE35}"/>
              </a:ext>
            </a:extLst>
          </p:cNvPr>
          <p:cNvSpPr/>
          <p:nvPr/>
        </p:nvSpPr>
        <p:spPr>
          <a:xfrm>
            <a:off x="6939242" y="3594509"/>
            <a:ext cx="1048871" cy="1859281"/>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189" y="2029070"/>
            <a:ext cx="2989109" cy="597611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43572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05A3CC-1353-4929-BBAB-806BF580CF1A}"/>
              </a:ext>
            </a:extLst>
          </p:cNvPr>
          <p:cNvGrpSpPr/>
          <p:nvPr/>
        </p:nvGrpSpPr>
        <p:grpSpPr>
          <a:xfrm>
            <a:off x="4087905" y="436245"/>
            <a:ext cx="4016189" cy="6399904"/>
            <a:chOff x="4087905" y="436245"/>
            <a:chExt cx="4016189" cy="6399904"/>
          </a:xfrm>
        </p:grpSpPr>
        <p:pic>
          <p:nvPicPr>
            <p:cNvPr id="5" name="Picture 4">
              <a:extLst>
                <a:ext uri="{FF2B5EF4-FFF2-40B4-BE49-F238E27FC236}">
                  <a16:creationId xmlns:a16="http://schemas.microsoft.com/office/drawing/2014/main" id="{FB654B4B-59CF-4723-A7CD-1D7E34F52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662" y="436245"/>
              <a:ext cx="3876675" cy="6202680"/>
            </a:xfrm>
            <a:prstGeom prst="rect">
              <a:avLst/>
            </a:prstGeom>
          </p:spPr>
        </p:pic>
        <p:sp>
          <p:nvSpPr>
            <p:cNvPr id="6" name="Rectangle 5">
              <a:extLst>
                <a:ext uri="{FF2B5EF4-FFF2-40B4-BE49-F238E27FC236}">
                  <a16:creationId xmlns:a16="http://schemas.microsoft.com/office/drawing/2014/main" id="{FF666C4C-0992-48F4-AF45-CB3F335B8E9A}"/>
                </a:ext>
              </a:extLst>
            </p:cNvPr>
            <p:cNvSpPr/>
            <p:nvPr/>
          </p:nvSpPr>
          <p:spPr>
            <a:xfrm>
              <a:off x="4157662" y="1676400"/>
              <a:ext cx="1048871" cy="1165411"/>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 name="Rectangle 6">
              <a:extLst>
                <a:ext uri="{FF2B5EF4-FFF2-40B4-BE49-F238E27FC236}">
                  <a16:creationId xmlns:a16="http://schemas.microsoft.com/office/drawing/2014/main" id="{410D930D-A21F-4960-80E4-655ADA763E60}"/>
                </a:ext>
              </a:extLst>
            </p:cNvPr>
            <p:cNvSpPr/>
            <p:nvPr/>
          </p:nvSpPr>
          <p:spPr>
            <a:xfrm>
              <a:off x="6095999" y="3537585"/>
              <a:ext cx="1048871" cy="1088203"/>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8" name="Rectangle 7">
              <a:extLst>
                <a:ext uri="{FF2B5EF4-FFF2-40B4-BE49-F238E27FC236}">
                  <a16:creationId xmlns:a16="http://schemas.microsoft.com/office/drawing/2014/main" id="{C8F4FB87-570B-4557-BBD7-C35432925A98}"/>
                </a:ext>
              </a:extLst>
            </p:cNvPr>
            <p:cNvSpPr/>
            <p:nvPr/>
          </p:nvSpPr>
          <p:spPr>
            <a:xfrm>
              <a:off x="4157661" y="4401671"/>
              <a:ext cx="1048871" cy="1165411"/>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Rectangle 8">
              <a:extLst>
                <a:ext uri="{FF2B5EF4-FFF2-40B4-BE49-F238E27FC236}">
                  <a16:creationId xmlns:a16="http://schemas.microsoft.com/office/drawing/2014/main" id="{637775C0-EDA2-43F7-90FC-FBF6C3197EF3}"/>
                </a:ext>
              </a:extLst>
            </p:cNvPr>
            <p:cNvSpPr/>
            <p:nvPr/>
          </p:nvSpPr>
          <p:spPr>
            <a:xfrm>
              <a:off x="6882933" y="1404210"/>
              <a:ext cx="1151404" cy="1518284"/>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58F85F83-1B97-4745-82FE-8BE0554EC7EA}"/>
                </a:ext>
              </a:extLst>
            </p:cNvPr>
            <p:cNvSpPr/>
            <p:nvPr/>
          </p:nvSpPr>
          <p:spPr>
            <a:xfrm>
              <a:off x="5116885" y="5670738"/>
              <a:ext cx="2987209" cy="1165411"/>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Rectangle 10">
              <a:extLst>
                <a:ext uri="{FF2B5EF4-FFF2-40B4-BE49-F238E27FC236}">
                  <a16:creationId xmlns:a16="http://schemas.microsoft.com/office/drawing/2014/main" id="{49152384-C003-4BDF-A725-C58A478165FE}"/>
                </a:ext>
              </a:extLst>
            </p:cNvPr>
            <p:cNvSpPr/>
            <p:nvPr/>
          </p:nvSpPr>
          <p:spPr>
            <a:xfrm>
              <a:off x="4087905" y="3005137"/>
              <a:ext cx="2256586" cy="582706"/>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1E4E7AF5-1D43-4772-A471-3BCFADAD48F8}"/>
                </a:ext>
              </a:extLst>
            </p:cNvPr>
            <p:cNvSpPr/>
            <p:nvPr/>
          </p:nvSpPr>
          <p:spPr>
            <a:xfrm>
              <a:off x="5171374" y="3498980"/>
              <a:ext cx="1048871" cy="1165411"/>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3" name="Rectangle 12">
              <a:extLst>
                <a:ext uri="{FF2B5EF4-FFF2-40B4-BE49-F238E27FC236}">
                  <a16:creationId xmlns:a16="http://schemas.microsoft.com/office/drawing/2014/main" id="{A510A47E-2F62-4C2D-889E-23AFBD89BE35}"/>
                </a:ext>
              </a:extLst>
            </p:cNvPr>
            <p:cNvSpPr/>
            <p:nvPr/>
          </p:nvSpPr>
          <p:spPr>
            <a:xfrm>
              <a:off x="6939242" y="3594509"/>
              <a:ext cx="1048871" cy="1859281"/>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189" y="2029070"/>
            <a:ext cx="2989109" cy="597611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3370551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5148-A803-4888-B8B7-5C72F03312DE}"/>
              </a:ext>
            </a:extLst>
          </p:cNvPr>
          <p:cNvSpPr>
            <a:spLocks noGrp="1"/>
          </p:cNvSpPr>
          <p:nvPr>
            <p:ph type="title"/>
          </p:nvPr>
        </p:nvSpPr>
        <p:spPr>
          <a:xfrm>
            <a:off x="838200" y="2495261"/>
            <a:ext cx="10515600" cy="1325563"/>
          </a:xfrm>
        </p:spPr>
        <p:txBody>
          <a:bodyPr>
            <a:normAutofit/>
          </a:bodyPr>
          <a:lstStyle/>
          <a:p>
            <a:pPr algn="ctr"/>
            <a:r>
              <a:rPr lang="en-GB" sz="6600" dirty="0">
                <a:latin typeface="Helvetica" panose="020B0604020202020204" pitchFamily="34" charset="0"/>
                <a:cs typeface="Helvetica" panose="020B0604020202020204" pitchFamily="34" charset="0"/>
              </a:rPr>
              <a:t>“Keep it real”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189" y="2029070"/>
            <a:ext cx="2989109" cy="597611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2882019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4236A-0CCB-456A-8E9C-ABB898707F37}"/>
              </a:ext>
            </a:extLst>
          </p:cNvPr>
          <p:cNvSpPr>
            <a:spLocks noGrp="1"/>
          </p:cNvSpPr>
          <p:nvPr>
            <p:ph type="title"/>
          </p:nvPr>
        </p:nvSpPr>
        <p:spPr>
          <a:xfrm>
            <a:off x="2025642" y="149930"/>
            <a:ext cx="8634847" cy="1325563"/>
          </a:xfrm>
        </p:spPr>
        <p:txBody>
          <a:bodyPr/>
          <a:lstStyle/>
          <a:p>
            <a:r>
              <a:rPr lang="en-GB" dirty="0">
                <a:latin typeface="Helvetica" panose="020B0604020202020204" pitchFamily="34" charset="0"/>
                <a:cs typeface="Helvetica" panose="020B0604020202020204" pitchFamily="34" charset="0"/>
              </a:rPr>
              <a:t>Don’t sweat the small stuff</a:t>
            </a:r>
          </a:p>
        </p:txBody>
      </p:sp>
      <p:pic>
        <p:nvPicPr>
          <p:cNvPr id="7" name="Picture 6">
            <a:extLst>
              <a:ext uri="{FF2B5EF4-FFF2-40B4-BE49-F238E27FC236}">
                <a16:creationId xmlns:a16="http://schemas.microsoft.com/office/drawing/2014/main" id="{841CBC98-2BF6-4DF8-BBA8-C5FD678D4465}"/>
              </a:ext>
            </a:extLst>
          </p:cNvPr>
          <p:cNvPicPr>
            <a:picLocks noChangeAspect="1"/>
          </p:cNvPicPr>
          <p:nvPr/>
        </p:nvPicPr>
        <p:blipFill rotWithShape="1">
          <a:blip r:embed="rId3">
            <a:extLst>
              <a:ext uri="{28A0092B-C50C-407E-A947-70E740481C1C}">
                <a14:useLocalDpi xmlns:a14="http://schemas.microsoft.com/office/drawing/2010/main" val="0"/>
              </a:ext>
            </a:extLst>
          </a:blip>
          <a:srcRect l="6723" t="11242" r="4271" b="8041"/>
          <a:stretch/>
        </p:blipFill>
        <p:spPr>
          <a:xfrm>
            <a:off x="2378349" y="1712406"/>
            <a:ext cx="5039592" cy="4570217"/>
          </a:xfrm>
          <a:prstGeom prst="rect">
            <a:avLst/>
          </a:prstGeom>
        </p:spPr>
      </p:pic>
      <p:pic>
        <p:nvPicPr>
          <p:cNvPr id="9" name="Picture 8">
            <a:extLst>
              <a:ext uri="{FF2B5EF4-FFF2-40B4-BE49-F238E27FC236}">
                <a16:creationId xmlns:a16="http://schemas.microsoft.com/office/drawing/2014/main" id="{048220EA-E59D-4924-BF47-9E0A281F0DAD}"/>
              </a:ext>
            </a:extLst>
          </p:cNvPr>
          <p:cNvPicPr>
            <a:picLocks noChangeAspect="1"/>
          </p:cNvPicPr>
          <p:nvPr/>
        </p:nvPicPr>
        <p:blipFill>
          <a:blip r:embed="rId4"/>
          <a:stretch>
            <a:fillRect/>
          </a:stretch>
        </p:blipFill>
        <p:spPr>
          <a:xfrm>
            <a:off x="7583373" y="4128380"/>
            <a:ext cx="4223552" cy="1577081"/>
          </a:xfrm>
          <a:prstGeom prst="rect">
            <a:avLst/>
          </a:prstGeom>
        </p:spPr>
      </p:pic>
      <p:sp>
        <p:nvSpPr>
          <p:cNvPr id="10" name="Title 1">
            <a:extLst>
              <a:ext uri="{FF2B5EF4-FFF2-40B4-BE49-F238E27FC236}">
                <a16:creationId xmlns:a16="http://schemas.microsoft.com/office/drawing/2014/main" id="{98E9B2E8-F0D8-48AC-8E36-0040B58AD57C}"/>
              </a:ext>
            </a:extLst>
          </p:cNvPr>
          <p:cNvSpPr txBox="1">
            <a:spLocks/>
          </p:cNvSpPr>
          <p:nvPr/>
        </p:nvSpPr>
        <p:spPr>
          <a:xfrm>
            <a:off x="2694788" y="374476"/>
            <a:ext cx="86419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189" y="2029070"/>
            <a:ext cx="2989109" cy="597611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223214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A90780-5024-4CC8-80F3-5603A3A5E79B}"/>
              </a:ext>
            </a:extLst>
          </p:cNvPr>
          <p:cNvSpPr txBox="1"/>
          <p:nvPr/>
        </p:nvSpPr>
        <p:spPr>
          <a:xfrm>
            <a:off x="1563833" y="2203316"/>
            <a:ext cx="8704117" cy="3139321"/>
          </a:xfrm>
          <a:prstGeom prst="rect">
            <a:avLst/>
          </a:prstGeom>
          <a:noFill/>
        </p:spPr>
        <p:txBody>
          <a:bodyPr wrap="square" rtlCol="0">
            <a:spAutoFit/>
          </a:bodyPr>
          <a:lstStyle/>
          <a:p>
            <a:pPr algn="ctr"/>
            <a:r>
              <a:rPr lang="en-GB" sz="6600" dirty="0">
                <a:latin typeface="Helvetica" panose="020B0604020202020204" pitchFamily="34" charset="0"/>
                <a:cs typeface="Helvetica" panose="020B0604020202020204" pitchFamily="34" charset="0"/>
              </a:rPr>
              <a:t>You can’t do everything </a:t>
            </a:r>
          </a:p>
          <a:p>
            <a:pPr algn="ctr"/>
            <a:r>
              <a:rPr lang="en-GB" sz="6600" dirty="0">
                <a:latin typeface="Helvetica" panose="020B0604020202020204" pitchFamily="34" charset="0"/>
                <a:cs typeface="Helvetica" panose="020B0604020202020204" pitchFamily="34" charset="0"/>
              </a:rPr>
              <a:t>yourself</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189" y="2029070"/>
            <a:ext cx="2989109" cy="597611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1389643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9738EF-6024-44B2-A846-18033EF37A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16" t="6622" r="24335" b="-6622"/>
          <a:stretch/>
        </p:blipFill>
        <p:spPr>
          <a:xfrm>
            <a:off x="7670626" y="2581402"/>
            <a:ext cx="3172173" cy="3242306"/>
          </a:xfrm>
          <a:prstGeom prst="rect">
            <a:avLst/>
          </a:prstGeom>
        </p:spPr>
      </p:pic>
      <p:sp>
        <p:nvSpPr>
          <p:cNvPr id="2" name="Title 1">
            <a:extLst>
              <a:ext uri="{FF2B5EF4-FFF2-40B4-BE49-F238E27FC236}">
                <a16:creationId xmlns:a16="http://schemas.microsoft.com/office/drawing/2014/main" id="{98E9B2E8-F0D8-48AC-8E36-0040B58AD57C}"/>
              </a:ext>
            </a:extLst>
          </p:cNvPr>
          <p:cNvSpPr>
            <a:spLocks noGrp="1"/>
          </p:cNvSpPr>
          <p:nvPr>
            <p:ph type="title"/>
          </p:nvPr>
        </p:nvSpPr>
        <p:spPr>
          <a:xfrm>
            <a:off x="1983813" y="149930"/>
            <a:ext cx="8641976" cy="1325563"/>
          </a:xfrm>
        </p:spPr>
        <p:txBody>
          <a:bodyPr/>
          <a:lstStyle/>
          <a:p>
            <a:r>
              <a:rPr lang="en-GB" dirty="0">
                <a:latin typeface="Helvetica" panose="020B0604020202020204" pitchFamily="34" charset="0"/>
                <a:cs typeface="Helvetica" panose="020B0604020202020204" pitchFamily="34" charset="0"/>
              </a:rPr>
              <a:t>What are my options?</a:t>
            </a:r>
          </a:p>
        </p:txBody>
      </p:sp>
      <p:sp>
        <p:nvSpPr>
          <p:cNvPr id="3" name="Content Placeholder 2">
            <a:extLst>
              <a:ext uri="{FF2B5EF4-FFF2-40B4-BE49-F238E27FC236}">
                <a16:creationId xmlns:a16="http://schemas.microsoft.com/office/drawing/2014/main" id="{7012EC83-A0C8-4DAC-8324-D1B0437F678C}"/>
              </a:ext>
            </a:extLst>
          </p:cNvPr>
          <p:cNvSpPr>
            <a:spLocks noGrp="1"/>
          </p:cNvSpPr>
          <p:nvPr>
            <p:ph idx="1"/>
          </p:nvPr>
        </p:nvSpPr>
        <p:spPr>
          <a:xfrm>
            <a:off x="2561709" y="2258724"/>
            <a:ext cx="3267251" cy="630193"/>
          </a:xfrm>
        </p:spPr>
        <p:txBody>
          <a:bodyPr>
            <a:normAutofit/>
          </a:bodyPr>
          <a:lstStyle/>
          <a:p>
            <a:pPr marL="0" indent="0" algn="ctr">
              <a:buNone/>
            </a:pPr>
            <a:r>
              <a:rPr lang="en-GB" dirty="0">
                <a:latin typeface="Helvetica" panose="020B0604020202020204" pitchFamily="34" charset="0"/>
                <a:cs typeface="Helvetica" panose="020B0604020202020204" pitchFamily="34" charset="0"/>
              </a:rPr>
              <a:t>More developers!</a:t>
            </a:r>
          </a:p>
        </p:txBody>
      </p:sp>
      <p:pic>
        <p:nvPicPr>
          <p:cNvPr id="5122" name="Picture 2" descr="Image result for developers">
            <a:extLst>
              <a:ext uri="{FF2B5EF4-FFF2-40B4-BE49-F238E27FC236}">
                <a16:creationId xmlns:a16="http://schemas.microsoft.com/office/drawing/2014/main" id="{055F8317-8F9B-4068-B3BD-FC6910496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1709" y="3016876"/>
            <a:ext cx="3997385" cy="269475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AD1BC9C6-8757-4DFA-85B2-8461EBF937C6}"/>
              </a:ext>
            </a:extLst>
          </p:cNvPr>
          <p:cNvSpPr txBox="1">
            <a:spLocks/>
          </p:cNvSpPr>
          <p:nvPr/>
        </p:nvSpPr>
        <p:spPr>
          <a:xfrm>
            <a:off x="7149736" y="1825624"/>
            <a:ext cx="3267251" cy="630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latin typeface="Helvetica" panose="020B0604020202020204" pitchFamily="34" charset="0"/>
                <a:cs typeface="Helvetica" panose="020B0604020202020204" pitchFamily="34" charset="0"/>
              </a:rPr>
              <a:t>Contractors</a:t>
            </a:r>
          </a:p>
        </p:txBody>
      </p:sp>
      <p:sp>
        <p:nvSpPr>
          <p:cNvPr id="12" name="Title 1">
            <a:extLst>
              <a:ext uri="{FF2B5EF4-FFF2-40B4-BE49-F238E27FC236}">
                <a16:creationId xmlns:a16="http://schemas.microsoft.com/office/drawing/2014/main" id="{98E9B2E8-F0D8-48AC-8E36-0040B58AD57C}"/>
              </a:ext>
            </a:extLst>
          </p:cNvPr>
          <p:cNvSpPr txBox="1">
            <a:spLocks/>
          </p:cNvSpPr>
          <p:nvPr/>
        </p:nvSpPr>
        <p:spPr>
          <a:xfrm>
            <a:off x="2694788" y="374476"/>
            <a:ext cx="86419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189" y="2029070"/>
            <a:ext cx="2989109" cy="597611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385180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6459A1-38F3-4186-859C-1FB9354D9E8B}"/>
              </a:ext>
            </a:extLst>
          </p:cNvPr>
          <p:cNvPicPr>
            <a:picLocks noChangeAspect="1"/>
          </p:cNvPicPr>
          <p:nvPr/>
        </p:nvPicPr>
        <p:blipFill rotWithShape="1">
          <a:blip r:embed="rId3">
            <a:extLst>
              <a:ext uri="{28A0092B-C50C-407E-A947-70E740481C1C}">
                <a14:useLocalDpi xmlns:a14="http://schemas.microsoft.com/office/drawing/2010/main" val="0"/>
              </a:ext>
            </a:extLst>
          </a:blip>
          <a:srcRect l="4330" t="11103" r="4826" b="22606"/>
          <a:stretch/>
        </p:blipFill>
        <p:spPr>
          <a:xfrm>
            <a:off x="2033516" y="1657423"/>
            <a:ext cx="8900128" cy="245173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189" y="2029070"/>
            <a:ext cx="2989109" cy="597611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3688819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A90780-5024-4CC8-80F3-5603A3A5E79B}"/>
              </a:ext>
            </a:extLst>
          </p:cNvPr>
          <p:cNvSpPr txBox="1"/>
          <p:nvPr/>
        </p:nvSpPr>
        <p:spPr>
          <a:xfrm>
            <a:off x="334535" y="2169057"/>
            <a:ext cx="11523517" cy="2123658"/>
          </a:xfrm>
          <a:prstGeom prst="rect">
            <a:avLst/>
          </a:prstGeom>
          <a:noFill/>
        </p:spPr>
        <p:txBody>
          <a:bodyPr wrap="square" rtlCol="0">
            <a:spAutoFit/>
          </a:bodyPr>
          <a:lstStyle/>
          <a:p>
            <a:pPr algn="ctr"/>
            <a:r>
              <a:rPr lang="en-GB" sz="6600" dirty="0">
                <a:latin typeface="Helvetica" panose="020B0604020202020204" pitchFamily="34" charset="0"/>
                <a:cs typeface="Helvetica" panose="020B0604020202020204" pitchFamily="34" charset="0"/>
              </a:rPr>
              <a:t>Who has time for </a:t>
            </a:r>
          </a:p>
          <a:p>
            <a:pPr algn="ctr"/>
            <a:r>
              <a:rPr lang="en-GB" sz="6600" dirty="0">
                <a:latin typeface="Helvetica" panose="020B0604020202020204" pitchFamily="34" charset="0"/>
                <a:cs typeface="Helvetica" panose="020B0604020202020204" pitchFamily="34" charset="0"/>
              </a:rPr>
              <a:t>governance?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189" y="2029070"/>
            <a:ext cx="2989109" cy="597611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2985789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603C2-2829-456D-903E-B5CA10F1BE99}"/>
              </a:ext>
            </a:extLst>
          </p:cNvPr>
          <p:cNvSpPr>
            <a:spLocks noGrp="1"/>
          </p:cNvSpPr>
          <p:nvPr>
            <p:ph type="title"/>
          </p:nvPr>
        </p:nvSpPr>
        <p:spPr>
          <a:xfrm>
            <a:off x="2051988" y="149930"/>
            <a:ext cx="8641977" cy="1325563"/>
          </a:xfrm>
        </p:spPr>
        <p:txBody>
          <a:bodyPr/>
          <a:lstStyle/>
          <a:p>
            <a:r>
              <a:rPr lang="en-GB" dirty="0">
                <a:latin typeface="Helvetica" panose="020B0604020202020204" pitchFamily="34" charset="0"/>
                <a:cs typeface="Helvetica" panose="020B0604020202020204" pitchFamily="34" charset="0"/>
              </a:rPr>
              <a:t>The answer: No one!</a:t>
            </a:r>
          </a:p>
        </p:txBody>
      </p:sp>
      <p:sp>
        <p:nvSpPr>
          <p:cNvPr id="3" name="Content Placeholder 2">
            <a:extLst>
              <a:ext uri="{FF2B5EF4-FFF2-40B4-BE49-F238E27FC236}">
                <a16:creationId xmlns:a16="http://schemas.microsoft.com/office/drawing/2014/main" id="{62B66E2D-E385-43CD-906F-C48D2B0EC022}"/>
              </a:ext>
            </a:extLst>
          </p:cNvPr>
          <p:cNvSpPr>
            <a:spLocks noGrp="1"/>
          </p:cNvSpPr>
          <p:nvPr>
            <p:ph idx="1"/>
          </p:nvPr>
        </p:nvSpPr>
        <p:spPr>
          <a:xfrm>
            <a:off x="2694788" y="1700039"/>
            <a:ext cx="8641977" cy="4351338"/>
          </a:xfrm>
        </p:spPr>
        <p:txBody>
          <a:bodyPr/>
          <a:lstStyle/>
          <a:p>
            <a:pPr>
              <a:lnSpc>
                <a:spcPct val="150000"/>
              </a:lnSpc>
            </a:pPr>
            <a:r>
              <a:rPr lang="en-GB" dirty="0">
                <a:latin typeface="Helvetica" panose="020B0604020202020204" pitchFamily="34" charset="0"/>
                <a:cs typeface="Helvetica" panose="020B0604020202020204" pitchFamily="34" charset="0"/>
              </a:rPr>
              <a:t>Stifles innovation</a:t>
            </a:r>
          </a:p>
          <a:p>
            <a:pPr>
              <a:lnSpc>
                <a:spcPct val="150000"/>
              </a:lnSpc>
            </a:pPr>
            <a:r>
              <a:rPr lang="en-GB" dirty="0">
                <a:latin typeface="Helvetica" panose="020B0604020202020204" pitchFamily="34" charset="0"/>
                <a:cs typeface="Helvetica" panose="020B0604020202020204" pitchFamily="34" charset="0"/>
              </a:rPr>
              <a:t>Unnecessary time wasting</a:t>
            </a:r>
          </a:p>
          <a:p>
            <a:pPr>
              <a:lnSpc>
                <a:spcPct val="150000"/>
              </a:lnSpc>
            </a:pPr>
            <a:r>
              <a:rPr lang="en-GB" dirty="0">
                <a:latin typeface="Helvetica" panose="020B0604020202020204" pitchFamily="34" charset="0"/>
                <a:cs typeface="Helvetica" panose="020B0604020202020204" pitchFamily="34" charset="0"/>
              </a:rPr>
              <a:t>Pointless hurdles and red tape</a:t>
            </a:r>
          </a:p>
          <a:p>
            <a:pPr>
              <a:lnSpc>
                <a:spcPct val="150000"/>
              </a:lnSpc>
            </a:pPr>
            <a:r>
              <a:rPr lang="en-GB" dirty="0">
                <a:latin typeface="Helvetica" panose="020B0604020202020204" pitchFamily="34" charset="0"/>
                <a:cs typeface="Helvetica" panose="020B0604020202020204" pitchFamily="34" charset="0"/>
              </a:rPr>
              <a:t>Corrupted by corporate politics</a:t>
            </a:r>
          </a:p>
          <a:p>
            <a:pPr>
              <a:lnSpc>
                <a:spcPct val="150000"/>
              </a:lnSpc>
            </a:pPr>
            <a:r>
              <a:rPr lang="en-GB" dirty="0">
                <a:latin typeface="Helvetica" panose="020B0604020202020204" pitchFamily="34" charset="0"/>
                <a:cs typeface="Helvetica" panose="020B0604020202020204" pitchFamily="34" charset="0"/>
              </a:rPr>
              <a:t>“Arse covering”</a:t>
            </a:r>
          </a:p>
        </p:txBody>
      </p:sp>
      <p:sp>
        <p:nvSpPr>
          <p:cNvPr id="7" name="Title 1">
            <a:extLst>
              <a:ext uri="{FF2B5EF4-FFF2-40B4-BE49-F238E27FC236}">
                <a16:creationId xmlns:a16="http://schemas.microsoft.com/office/drawing/2014/main" id="{98E9B2E8-F0D8-48AC-8E36-0040B58AD57C}"/>
              </a:ext>
            </a:extLst>
          </p:cNvPr>
          <p:cNvSpPr txBox="1">
            <a:spLocks/>
          </p:cNvSpPr>
          <p:nvPr/>
        </p:nvSpPr>
        <p:spPr>
          <a:xfrm>
            <a:off x="2694788" y="374476"/>
            <a:ext cx="86419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189" y="2029070"/>
            <a:ext cx="2989109" cy="597611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165153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4" descr="Picture 4"/>
          <p:cNvPicPr>
            <a:picLocks noChangeAspect="1"/>
          </p:cNvPicPr>
          <p:nvPr/>
        </p:nvPicPr>
        <p:blipFill>
          <a:blip r:embed="rId2">
            <a:extLst/>
          </a:blip>
          <a:stretch>
            <a:fillRect/>
          </a:stretch>
        </p:blipFill>
        <p:spPr>
          <a:xfrm>
            <a:off x="1884759" y="1549724"/>
            <a:ext cx="8396023" cy="4825352"/>
          </a:xfrm>
          <a:prstGeom prst="rect">
            <a:avLst/>
          </a:prstGeom>
          <a:ln w="12700">
            <a:miter lim="400000"/>
          </a:ln>
        </p:spPr>
      </p:pic>
      <p:sp>
        <p:nvSpPr>
          <p:cNvPr id="64" name="Title 1"/>
          <p:cNvSpPr>
            <a:spLocks noGrp="1"/>
          </p:cNvSpPr>
          <p:nvPr>
            <p:ph type="title"/>
          </p:nvPr>
        </p:nvSpPr>
        <p:spPr>
          <a:xfrm>
            <a:off x="609600" y="274638"/>
            <a:ext cx="10972800" cy="1143001"/>
          </a:xfrm>
          <a:prstGeom prst="rect">
            <a:avLst/>
          </a:prstGeom>
        </p:spPr>
        <p:txBody>
          <a:bodyPr/>
          <a:lstStyle/>
          <a:p>
            <a:pPr>
              <a:defRPr>
                <a:solidFill>
                  <a:srgbClr val="000000"/>
                </a:solidFill>
              </a:defRPr>
            </a:pPr>
            <a:r>
              <a:t>FROM ID</a:t>
            </a:r>
            <a:r>
              <a:rPr>
                <a:solidFill>
                  <a:schemeClr val="accent2"/>
                </a:solidFill>
              </a:rPr>
              <a:t>E</a:t>
            </a:r>
            <a:r>
              <a:t>ATION TO REALISATION</a:t>
            </a:r>
          </a:p>
        </p:txBody>
      </p:sp>
      <p:pic>
        <p:nvPicPr>
          <p:cNvPr id="65" name="border-1.png" descr="border-1.png"/>
          <p:cNvPicPr>
            <a:picLocks noChangeAspect="1"/>
          </p:cNvPicPr>
          <p:nvPr/>
        </p:nvPicPr>
        <p:blipFill>
          <a:blip r:embed="rId3">
            <a:extLst/>
          </a:blip>
          <a:stretch>
            <a:fillRect/>
          </a:stretch>
        </p:blipFill>
        <p:spPr>
          <a:xfrm>
            <a:off x="690710" y="1249063"/>
            <a:ext cx="1422402" cy="63502"/>
          </a:xfrm>
          <a:prstGeom prst="rect">
            <a:avLst/>
          </a:prstGeom>
          <a:ln w="12700">
            <a:miter lim="400000"/>
          </a:ln>
        </p:spPr>
      </p:pic>
    </p:spTree>
    <p:extLst>
      <p:ext uri="{BB962C8B-B14F-4D97-AF65-F5344CB8AC3E}">
        <p14:creationId xmlns:p14="http://schemas.microsoft.com/office/powerpoint/2010/main" val="176590812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551-1BBC-4DEA-A838-08D13F5FA157}"/>
              </a:ext>
            </a:extLst>
          </p:cNvPr>
          <p:cNvSpPr>
            <a:spLocks noGrp="1"/>
          </p:cNvSpPr>
          <p:nvPr>
            <p:ph type="title"/>
          </p:nvPr>
        </p:nvSpPr>
        <p:spPr>
          <a:xfrm>
            <a:off x="2018513" y="149930"/>
            <a:ext cx="8641976" cy="1325563"/>
          </a:xfrm>
        </p:spPr>
        <p:txBody>
          <a:bodyPr/>
          <a:lstStyle/>
          <a:p>
            <a:r>
              <a:rPr lang="en-GB" dirty="0">
                <a:latin typeface="Helvetica" panose="020B0604020202020204" pitchFamily="34" charset="0"/>
                <a:cs typeface="Helvetica" panose="020B0604020202020204" pitchFamily="34" charset="0"/>
              </a:rPr>
              <a:t>Corporate innovation?</a:t>
            </a:r>
          </a:p>
        </p:txBody>
      </p:sp>
      <p:pic>
        <p:nvPicPr>
          <p:cNvPr id="13" name="Content Placeholder 12">
            <a:extLst>
              <a:ext uri="{FF2B5EF4-FFF2-40B4-BE49-F238E27FC236}">
                <a16:creationId xmlns:a16="http://schemas.microsoft.com/office/drawing/2014/main" id="{6ADD9B5A-4317-468C-B4C6-BE113E42AB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94788" y="1910865"/>
            <a:ext cx="6602248" cy="3090862"/>
          </a:xfrm>
        </p:spPr>
      </p:pic>
      <p:sp>
        <p:nvSpPr>
          <p:cNvPr id="7" name="Title 1">
            <a:extLst>
              <a:ext uri="{FF2B5EF4-FFF2-40B4-BE49-F238E27FC236}">
                <a16:creationId xmlns:a16="http://schemas.microsoft.com/office/drawing/2014/main" id="{98E9B2E8-F0D8-48AC-8E36-0040B58AD57C}"/>
              </a:ext>
            </a:extLst>
          </p:cNvPr>
          <p:cNvSpPr txBox="1">
            <a:spLocks/>
          </p:cNvSpPr>
          <p:nvPr/>
        </p:nvSpPr>
        <p:spPr>
          <a:xfrm>
            <a:off x="2694788" y="374476"/>
            <a:ext cx="86419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189" y="2029070"/>
            <a:ext cx="2989109" cy="597611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246419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4396" y="1143017"/>
            <a:ext cx="5963906" cy="9528601"/>
          </a:xfrm>
          <a:prstGeom prst="rect">
            <a:avLst/>
          </a:prstGeom>
        </p:spPr>
      </p:pic>
      <p:sp>
        <p:nvSpPr>
          <p:cNvPr id="5" name="Title 4"/>
          <p:cNvSpPr>
            <a:spLocks noGrp="1"/>
          </p:cNvSpPr>
          <p:nvPr>
            <p:ph type="title"/>
          </p:nvPr>
        </p:nvSpPr>
        <p:spPr>
          <a:xfrm>
            <a:off x="3216591" y="770182"/>
            <a:ext cx="4965382" cy="1325563"/>
          </a:xfrm>
        </p:spPr>
        <p:txBody>
          <a:bodyPr>
            <a:normAutofit/>
          </a:bodyPr>
          <a:lstStyle/>
          <a:p>
            <a:r>
              <a:rPr lang="en-GB" sz="7200" dirty="0">
                <a:latin typeface="Helvetica" panose="020B0604020202020204" pitchFamily="34" charset="0"/>
                <a:cs typeface="Helvetica" panose="020B0604020202020204" pitchFamily="34" charset="0"/>
              </a:rPr>
              <a:t>The Hustler</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0685" y="2248145"/>
            <a:ext cx="4497193" cy="28188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3509152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4396" y="1143017"/>
            <a:ext cx="5963906" cy="9528601"/>
          </a:xfrm>
          <a:prstGeom prst="rect">
            <a:avLst/>
          </a:prstGeom>
        </p:spPr>
      </p:pic>
      <p:pic>
        <p:nvPicPr>
          <p:cNvPr id="7" name="Picture 6"/>
          <p:cNvPicPr>
            <a:picLocks noChangeAspect="1"/>
          </p:cNvPicPr>
          <p:nvPr/>
        </p:nvPicPr>
        <p:blipFill>
          <a:blip r:embed="rId3"/>
          <a:stretch>
            <a:fillRect/>
          </a:stretch>
        </p:blipFill>
        <p:spPr>
          <a:xfrm>
            <a:off x="3710361" y="1058779"/>
            <a:ext cx="4812352" cy="482305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677167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My Movie 3">
            <a:hlinkClick r:id="" action="ppaction://media"/>
            <a:extLst>
              <a:ext uri="{FF2B5EF4-FFF2-40B4-BE49-F238E27FC236}">
                <a16:creationId xmlns:a16="http://schemas.microsoft.com/office/drawing/2014/main" id="{7668C5B6-F561-4CEC-8D9B-F7A276D524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14798" y="1143016"/>
            <a:ext cx="9040617" cy="5085347"/>
          </a:xfrm>
          <a:prstGeom prst="rect">
            <a:avLst/>
          </a:prstGeom>
        </p:spPr>
      </p:pic>
      <p:graphicFrame>
        <p:nvGraphicFramePr>
          <p:cNvPr id="7" name="Diagram 6"/>
          <p:cNvGraphicFramePr/>
          <p:nvPr>
            <p:extLst>
              <p:ext uri="{D42A27DB-BD31-4B8C-83A1-F6EECF244321}">
                <p14:modId xmlns:p14="http://schemas.microsoft.com/office/powerpoint/2010/main" val="1739901258"/>
              </p:ext>
            </p:extLst>
          </p:nvPr>
        </p:nvGraphicFramePr>
        <p:xfrm>
          <a:off x="1084043" y="1144224"/>
          <a:ext cx="9040617" cy="54799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2716" y="2748931"/>
            <a:ext cx="2190548" cy="2428297"/>
          </a:xfrm>
          <a:prstGeom prst="rect">
            <a:avLst/>
          </a:prstGeom>
        </p:spPr>
      </p:pic>
      <p:sp>
        <p:nvSpPr>
          <p:cNvPr id="8" name="TextBox 7"/>
          <p:cNvSpPr txBox="1"/>
          <p:nvPr/>
        </p:nvSpPr>
        <p:spPr>
          <a:xfrm>
            <a:off x="8410799" y="5362289"/>
            <a:ext cx="3936381" cy="2246769"/>
          </a:xfrm>
          <a:prstGeom prst="rect">
            <a:avLst/>
          </a:prstGeom>
          <a:noFill/>
        </p:spPr>
        <p:txBody>
          <a:bodyPr wrap="square" rtlCol="0">
            <a:spAutoFit/>
          </a:bodyPr>
          <a:lstStyle/>
          <a:p>
            <a:r>
              <a:rPr lang="en-US" sz="2000" dirty="0"/>
              <a:t>And many more!</a:t>
            </a:r>
          </a:p>
          <a:p>
            <a:endParaRPr lang="en-US" sz="2000" dirty="0"/>
          </a:p>
          <a:p>
            <a:r>
              <a:rPr lang="en-US" sz="2000" dirty="0"/>
              <a:t>But what was the most popular?</a:t>
            </a:r>
          </a:p>
          <a:p>
            <a:endParaRPr lang="en-US" sz="2000" dirty="0"/>
          </a:p>
          <a:p>
            <a:endParaRPr lang="en-US" sz="2000" dirty="0"/>
          </a:p>
          <a:p>
            <a:endParaRPr lang="en-US" sz="2000" dirty="0"/>
          </a:p>
          <a:p>
            <a:endParaRPr lang="en-US" sz="2000" dirty="0"/>
          </a:p>
        </p:txBody>
      </p:sp>
      <p:sp>
        <p:nvSpPr>
          <p:cNvPr id="3" name="Rectangle 2"/>
          <p:cNvSpPr/>
          <p:nvPr/>
        </p:nvSpPr>
        <p:spPr>
          <a:xfrm>
            <a:off x="1862428" y="266089"/>
            <a:ext cx="4953600" cy="769441"/>
          </a:xfrm>
          <a:prstGeom prst="rect">
            <a:avLst/>
          </a:prstGeom>
        </p:spPr>
        <p:txBody>
          <a:bodyPr wrap="none">
            <a:spAutoFit/>
          </a:bodyPr>
          <a:lstStyle/>
          <a:p>
            <a:r>
              <a:rPr lang="en-GB" sz="4400" dirty="0">
                <a:latin typeface="Helvetica" panose="020B0604020202020204" pitchFamily="34" charset="0"/>
                <a:cs typeface="Helvetica" panose="020B0604020202020204" pitchFamily="34" charset="0"/>
              </a:rPr>
              <a:t>Product Market Fit </a:t>
            </a:r>
            <a:endParaRPr lang="en-GB" sz="4400" dirty="0"/>
          </a:p>
        </p:txBody>
      </p:sp>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24396" y="1143017"/>
            <a:ext cx="5963906" cy="9528601"/>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363849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childTnLst>
        </p:cTn>
      </p:par>
    </p:tnLst>
    <p:bldLst>
      <p:bldGraphic spid="7" grpId="0">
        <p:bldAsOne/>
      </p:bldGraphic>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4396" y="1143017"/>
            <a:ext cx="5963906" cy="9528601"/>
          </a:xfrm>
          <a:prstGeom prst="rect">
            <a:avLst/>
          </a:prstGeom>
        </p:spPr>
      </p:pic>
      <p:pic>
        <p:nvPicPr>
          <p:cNvPr id="1026" name="Picture 2" descr="Inlin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20663" y="-6457950"/>
            <a:ext cx="5092258"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88" y="1664732"/>
            <a:ext cx="6608472" cy="467189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255" y="-95250"/>
            <a:ext cx="7339591" cy="4895850"/>
          </a:xfrm>
          <a:prstGeom prst="rect">
            <a:avLst/>
          </a:prstGeom>
        </p:spPr>
      </p:pic>
      <p:sp>
        <p:nvSpPr>
          <p:cNvPr id="8" name="Rectangle 7"/>
          <p:cNvSpPr/>
          <p:nvPr/>
        </p:nvSpPr>
        <p:spPr>
          <a:xfrm>
            <a:off x="1862428" y="266089"/>
            <a:ext cx="1627369" cy="769441"/>
          </a:xfrm>
          <a:prstGeom prst="rect">
            <a:avLst/>
          </a:prstGeom>
        </p:spPr>
        <p:txBody>
          <a:bodyPr wrap="none">
            <a:spAutoFit/>
          </a:bodyPr>
          <a:lstStyle/>
          <a:p>
            <a:r>
              <a:rPr lang="en-GB" sz="4400" dirty="0">
                <a:latin typeface="Helvetica" panose="020B0604020202020204" pitchFamily="34" charset="0"/>
                <a:cs typeface="Helvetica" panose="020B0604020202020204" pitchFamily="34" charset="0"/>
              </a:rPr>
              <a:t>Nail It</a:t>
            </a:r>
            <a:endParaRPr lang="en-GB" sz="4400"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2434771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3951" y="546409"/>
            <a:ext cx="4007005" cy="6010507"/>
          </a:xfrm>
          <a:prstGeom prst="rect">
            <a:avLst/>
          </a:prstGeom>
        </p:spPr>
      </p:pic>
      <p:sp>
        <p:nvSpPr>
          <p:cNvPr id="8" name="Rectangle 7"/>
          <p:cNvSpPr/>
          <p:nvPr/>
        </p:nvSpPr>
        <p:spPr>
          <a:xfrm>
            <a:off x="1862428" y="266089"/>
            <a:ext cx="5267789" cy="769441"/>
          </a:xfrm>
          <a:prstGeom prst="rect">
            <a:avLst/>
          </a:prstGeom>
        </p:spPr>
        <p:txBody>
          <a:bodyPr wrap="none">
            <a:spAutoFit/>
          </a:bodyPr>
          <a:lstStyle/>
          <a:p>
            <a:r>
              <a:rPr lang="en-GB" sz="4400" dirty="0">
                <a:latin typeface="Helvetica" panose="020B0604020202020204" pitchFamily="34" charset="0"/>
                <a:cs typeface="Helvetica" panose="020B0604020202020204" pitchFamily="34" charset="0"/>
              </a:rPr>
              <a:t>Pleasure/Pain Cycle</a:t>
            </a:r>
            <a:endParaRPr lang="en-GB" sz="4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06566538"/>
              </p:ext>
            </p:extLst>
          </p:nvPr>
        </p:nvGraphicFramePr>
        <p:xfrm>
          <a:off x="128473" y="1329070"/>
          <a:ext cx="6862886" cy="4964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3633654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Love it, and they will love it too.</a:t>
            </a:r>
          </a:p>
        </p:txBody>
      </p:sp>
    </p:spTree>
    <p:extLst>
      <p:ext uri="{BB962C8B-B14F-4D97-AF65-F5344CB8AC3E}">
        <p14:creationId xmlns:p14="http://schemas.microsoft.com/office/powerpoint/2010/main" val="1708537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628882" y="1899633"/>
            <a:ext cx="6540285" cy="3200876"/>
          </a:xfrm>
          <a:prstGeom prst="rect">
            <a:avLst/>
          </a:prstGeom>
          <a:noFill/>
        </p:spPr>
        <p:txBody>
          <a:bodyPr wrap="square" rtlCol="0">
            <a:spAutoFit/>
          </a:bodyPr>
          <a:lstStyle/>
          <a:p>
            <a:pPr marL="342900" indent="-342900">
              <a:buClr>
                <a:srgbClr val="00A2DE"/>
              </a:buClr>
              <a:buFont typeface="Wingdings" panose="05000000000000000000" pitchFamily="2" charset="2"/>
              <a:buChar char="Ø"/>
            </a:pPr>
            <a:r>
              <a:rPr lang="en-US" sz="2300" dirty="0">
                <a:latin typeface="Helvetica" panose="020B0604020202020204" pitchFamily="34" charset="0"/>
                <a:cs typeface="Helvetica" panose="020B0604020202020204" pitchFamily="34" charset="0"/>
              </a:rPr>
              <a:t>Product huddles </a:t>
            </a:r>
          </a:p>
          <a:p>
            <a:pPr marL="342900" indent="-342900">
              <a:buClr>
                <a:srgbClr val="10A6D3"/>
              </a:buClr>
              <a:buFont typeface="Wingdings" panose="05000000000000000000" pitchFamily="2" charset="2"/>
              <a:buChar char="Ø"/>
            </a:pPr>
            <a:r>
              <a:rPr lang="en-US" sz="2300" dirty="0">
                <a:latin typeface="Helvetica" panose="020B0604020202020204" pitchFamily="34" charset="0"/>
                <a:cs typeface="Helvetica" panose="020B0604020202020204" pitchFamily="34" charset="0"/>
              </a:rPr>
              <a:t>Teamwork / Trust </a:t>
            </a:r>
          </a:p>
          <a:p>
            <a:pPr marL="342900" indent="-342900">
              <a:buClr>
                <a:srgbClr val="21AAC7"/>
              </a:buClr>
              <a:buFont typeface="Wingdings" panose="05000000000000000000" pitchFamily="2" charset="2"/>
              <a:buChar char="Ø"/>
            </a:pPr>
            <a:r>
              <a:rPr lang="en-US" sz="2300" dirty="0">
                <a:latin typeface="Helvetica" panose="020B0604020202020204" pitchFamily="34" charset="0"/>
                <a:cs typeface="Helvetica" panose="020B0604020202020204" pitchFamily="34" charset="0"/>
              </a:rPr>
              <a:t>Agree Boundaries (Marketing, Sales, Account Management, Product Support) </a:t>
            </a:r>
          </a:p>
          <a:p>
            <a:pPr marL="342900" indent="-342900">
              <a:buClr>
                <a:srgbClr val="30AEBC"/>
              </a:buClr>
              <a:buFont typeface="Wingdings" panose="05000000000000000000" pitchFamily="2" charset="2"/>
              <a:buChar char="Ø"/>
            </a:pPr>
            <a:r>
              <a:rPr lang="en-US" sz="2300" dirty="0">
                <a:latin typeface="Helvetica" panose="020B0604020202020204" pitchFamily="34" charset="0"/>
                <a:cs typeface="Helvetica" panose="020B0604020202020204" pitchFamily="34" charset="0"/>
              </a:rPr>
              <a:t>Set clear expectations </a:t>
            </a:r>
          </a:p>
          <a:p>
            <a:pPr marL="342900" indent="-342900">
              <a:buClr>
                <a:srgbClr val="41B2B0"/>
              </a:buClr>
              <a:buFont typeface="Wingdings" panose="05000000000000000000" pitchFamily="2" charset="2"/>
              <a:buChar char="Ø"/>
            </a:pPr>
            <a:r>
              <a:rPr lang="en-US" sz="2300" dirty="0" err="1">
                <a:latin typeface="Helvetica" panose="020B0604020202020204" pitchFamily="34" charset="0"/>
                <a:cs typeface="Helvetica" panose="020B0604020202020204" pitchFamily="34" charset="0"/>
              </a:rPr>
              <a:t>Utilise</a:t>
            </a:r>
            <a:r>
              <a:rPr lang="en-US" sz="2300" dirty="0">
                <a:latin typeface="Helvetica" panose="020B0604020202020204" pitchFamily="34" charset="0"/>
                <a:cs typeface="Helvetica" panose="020B0604020202020204" pitchFamily="34" charset="0"/>
              </a:rPr>
              <a:t> tools such as Slack / Trello</a:t>
            </a:r>
          </a:p>
          <a:p>
            <a:pPr marL="342900" indent="-342900">
              <a:buClr>
                <a:srgbClr val="50B6A5"/>
              </a:buClr>
              <a:buFont typeface="Wingdings" panose="05000000000000000000" pitchFamily="2" charset="2"/>
              <a:buChar char="Ø"/>
            </a:pPr>
            <a:r>
              <a:rPr lang="en-US" sz="2300" dirty="0">
                <a:latin typeface="Helvetica" panose="020B0604020202020204" pitchFamily="34" charset="0"/>
                <a:cs typeface="Helvetica" panose="020B0604020202020204" pitchFamily="34" charset="0"/>
              </a:rPr>
              <a:t>Manage client expectations </a:t>
            </a:r>
          </a:p>
          <a:p>
            <a:pPr marL="342900" indent="-342900">
              <a:buClr>
                <a:srgbClr val="64BB9A"/>
              </a:buClr>
              <a:buFont typeface="Wingdings" panose="05000000000000000000" pitchFamily="2" charset="2"/>
              <a:buChar char="Ø"/>
            </a:pPr>
            <a:r>
              <a:rPr lang="en-US" sz="2300" dirty="0">
                <a:latin typeface="Helvetica" panose="020B0604020202020204" pitchFamily="34" charset="0"/>
                <a:cs typeface="Helvetica" panose="020B0604020202020204" pitchFamily="34" charset="0"/>
              </a:rPr>
              <a:t>If you dropped the ball, why?</a:t>
            </a:r>
          </a:p>
          <a:p>
            <a:pPr marL="285750" indent="-285750">
              <a:buFont typeface="Arial" panose="020B0604020202020204" pitchFamily="34" charset="0"/>
              <a:buChar char="•"/>
            </a:pPr>
            <a:endParaRPr lang="en-GB" dirty="0"/>
          </a:p>
        </p:txBody>
      </p:sp>
      <p:sp>
        <p:nvSpPr>
          <p:cNvPr id="7" name="Rectangle 6"/>
          <p:cNvSpPr/>
          <p:nvPr/>
        </p:nvSpPr>
        <p:spPr>
          <a:xfrm>
            <a:off x="1862428" y="266089"/>
            <a:ext cx="6463629" cy="769441"/>
          </a:xfrm>
          <a:prstGeom prst="rect">
            <a:avLst/>
          </a:prstGeom>
        </p:spPr>
        <p:txBody>
          <a:bodyPr wrap="none">
            <a:spAutoFit/>
          </a:bodyPr>
          <a:lstStyle/>
          <a:p>
            <a:r>
              <a:rPr lang="en-GB" sz="4400" dirty="0">
                <a:latin typeface="Helvetica" panose="020B0604020202020204" pitchFamily="34" charset="0"/>
                <a:cs typeface="Helvetica" panose="020B0604020202020204" pitchFamily="34" charset="0"/>
              </a:rPr>
              <a:t>Knowing When to Let Go</a:t>
            </a:r>
            <a:endParaRPr lang="en-GB" sz="4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4396" y="1143017"/>
            <a:ext cx="5963906" cy="952860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 y="296355"/>
            <a:ext cx="1032715" cy="1032715"/>
          </a:xfrm>
          <a:prstGeom prst="rect">
            <a:avLst/>
          </a:prstGeom>
        </p:spPr>
      </p:pic>
    </p:spTree>
    <p:extLst>
      <p:ext uri="{BB962C8B-B14F-4D97-AF65-F5344CB8AC3E}">
        <p14:creationId xmlns:p14="http://schemas.microsoft.com/office/powerpoint/2010/main" val="192219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1352276" y="293028"/>
            <a:ext cx="10515600" cy="1054100"/>
          </a:xfrm>
        </p:spPr>
        <p:txBody>
          <a:bodyPr/>
          <a:lstStyle/>
          <a:p>
            <a:r>
              <a:rPr lang="en-GB" dirty="0">
                <a:solidFill>
                  <a:schemeClr val="bg1"/>
                </a:solidFill>
                <a:latin typeface="Helvetica" panose="020B0604020202020204" pitchFamily="34" charset="0"/>
                <a:cs typeface="Helvetica" panose="020B0604020202020204" pitchFamily="34" charset="0"/>
              </a:rPr>
              <a:t>Where are we now…</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58" y="293028"/>
            <a:ext cx="929960" cy="973797"/>
          </a:xfrm>
          <a:prstGeom prst="rect">
            <a:avLst/>
          </a:prstGeom>
        </p:spPr>
      </p:pic>
      <p:pic>
        <p:nvPicPr>
          <p:cNvPr id="9" name="Picture 8"/>
          <p:cNvPicPr>
            <a:picLocks noChangeAspect="1"/>
          </p:cNvPicPr>
          <p:nvPr/>
        </p:nvPicPr>
        <p:blipFill>
          <a:blip r:embed="rId4"/>
          <a:stretch>
            <a:fillRect/>
          </a:stretch>
        </p:blipFill>
        <p:spPr>
          <a:xfrm>
            <a:off x="1141118" y="1640156"/>
            <a:ext cx="4237143" cy="3036619"/>
          </a:xfrm>
          <a:prstGeom prst="rect">
            <a:avLst/>
          </a:prstGeom>
        </p:spPr>
      </p:pic>
      <p:pic>
        <p:nvPicPr>
          <p:cNvPr id="11" name="Picture 10"/>
          <p:cNvPicPr>
            <a:picLocks noChangeAspect="1"/>
          </p:cNvPicPr>
          <p:nvPr/>
        </p:nvPicPr>
        <p:blipFill>
          <a:blip r:embed="rId5"/>
          <a:stretch>
            <a:fillRect/>
          </a:stretch>
        </p:blipFill>
        <p:spPr>
          <a:xfrm>
            <a:off x="6451471" y="1640156"/>
            <a:ext cx="3638550" cy="561975"/>
          </a:xfrm>
          <a:prstGeom prst="rect">
            <a:avLst/>
          </a:prstGeom>
        </p:spPr>
      </p:pic>
      <p:pic>
        <p:nvPicPr>
          <p:cNvPr id="12" name="Picture 11"/>
          <p:cNvPicPr>
            <a:picLocks noChangeAspect="1"/>
          </p:cNvPicPr>
          <p:nvPr/>
        </p:nvPicPr>
        <p:blipFill>
          <a:blip r:embed="rId6"/>
          <a:stretch>
            <a:fillRect/>
          </a:stretch>
        </p:blipFill>
        <p:spPr>
          <a:xfrm>
            <a:off x="6470521" y="3062120"/>
            <a:ext cx="3619500" cy="552450"/>
          </a:xfrm>
          <a:prstGeom prst="rect">
            <a:avLst/>
          </a:prstGeom>
        </p:spPr>
      </p:pic>
      <p:sp>
        <p:nvSpPr>
          <p:cNvPr id="13" name="TextBox 12"/>
          <p:cNvSpPr txBox="1"/>
          <p:nvPr/>
        </p:nvSpPr>
        <p:spPr>
          <a:xfrm>
            <a:off x="7851726" y="2320114"/>
            <a:ext cx="959493" cy="523220"/>
          </a:xfrm>
          <a:prstGeom prst="rect">
            <a:avLst/>
          </a:prstGeom>
          <a:noFill/>
        </p:spPr>
        <p:txBody>
          <a:bodyPr wrap="none" rtlCol="0">
            <a:spAutoFit/>
          </a:bodyPr>
          <a:lstStyle/>
          <a:p>
            <a:r>
              <a:rPr lang="en-GB" sz="2800" dirty="0">
                <a:solidFill>
                  <a:schemeClr val="bg1"/>
                </a:solidFill>
                <a:latin typeface="Helvetica" panose="020B0604020202020204" pitchFamily="34" charset="0"/>
                <a:cs typeface="Helvetica" panose="020B0604020202020204" pitchFamily="34" charset="0"/>
              </a:rPr>
              <a:t>1164</a:t>
            </a:r>
          </a:p>
        </p:txBody>
      </p:sp>
      <p:sp>
        <p:nvSpPr>
          <p:cNvPr id="14" name="TextBox 13"/>
          <p:cNvSpPr txBox="1"/>
          <p:nvPr/>
        </p:nvSpPr>
        <p:spPr>
          <a:xfrm>
            <a:off x="7787187" y="3921665"/>
            <a:ext cx="986167" cy="523220"/>
          </a:xfrm>
          <a:prstGeom prst="rect">
            <a:avLst/>
          </a:prstGeom>
          <a:noFill/>
        </p:spPr>
        <p:txBody>
          <a:bodyPr wrap="none" rtlCol="0">
            <a:spAutoFit/>
          </a:bodyPr>
          <a:lstStyle/>
          <a:p>
            <a:r>
              <a:rPr lang="en-GB" sz="2800" dirty="0">
                <a:solidFill>
                  <a:schemeClr val="bg1"/>
                </a:solidFill>
                <a:latin typeface="Helvetica" panose="020B0604020202020204" pitchFamily="34" charset="0"/>
                <a:cs typeface="Helvetica" panose="020B0604020202020204" pitchFamily="34" charset="0"/>
              </a:rPr>
              <a:t>2986</a:t>
            </a:r>
          </a:p>
        </p:txBody>
      </p:sp>
      <p:sp>
        <p:nvSpPr>
          <p:cNvPr id="15" name="TextBox 14"/>
          <p:cNvSpPr txBox="1"/>
          <p:nvPr/>
        </p:nvSpPr>
        <p:spPr>
          <a:xfrm>
            <a:off x="2954855" y="5379219"/>
            <a:ext cx="4506362" cy="584775"/>
          </a:xfrm>
          <a:prstGeom prst="rect">
            <a:avLst/>
          </a:prstGeom>
          <a:noFill/>
        </p:spPr>
        <p:txBody>
          <a:bodyPr wrap="none" rtlCol="0">
            <a:spAutoFit/>
          </a:bodyPr>
          <a:lstStyle/>
          <a:p>
            <a:r>
              <a:rPr lang="en-GB" sz="3200" dirty="0">
                <a:solidFill>
                  <a:schemeClr val="bg1"/>
                </a:solidFill>
              </a:rPr>
              <a:t>Happy Customers … 100%</a:t>
            </a:r>
          </a:p>
        </p:txBody>
      </p:sp>
    </p:spTree>
    <p:extLst>
      <p:ext uri="{BB962C8B-B14F-4D97-AF65-F5344CB8AC3E}">
        <p14:creationId xmlns:p14="http://schemas.microsoft.com/office/powerpoint/2010/main" val="79873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28568D-15C4-C04C-9B7A-135BCFC2D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27520"/>
          </a:xfrm>
          <a:prstGeom prst="rect">
            <a:avLst/>
          </a:prstGeom>
        </p:spPr>
      </p:pic>
    </p:spTree>
    <p:extLst>
      <p:ext uri="{BB962C8B-B14F-4D97-AF65-F5344CB8AC3E}">
        <p14:creationId xmlns:p14="http://schemas.microsoft.com/office/powerpoint/2010/main" val="841686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le 1"/>
          <p:cNvSpPr>
            <a:spLocks noGrp="1"/>
          </p:cNvSpPr>
          <p:nvPr>
            <p:ph type="title"/>
          </p:nvPr>
        </p:nvSpPr>
        <p:spPr>
          <a:xfrm>
            <a:off x="571500" y="274638"/>
            <a:ext cx="10972800" cy="1143001"/>
          </a:xfrm>
          <a:prstGeom prst="rect">
            <a:avLst/>
          </a:prstGeom>
        </p:spPr>
        <p:txBody>
          <a:bodyPr/>
          <a:lstStyle/>
          <a:p>
            <a:pPr>
              <a:defRPr>
                <a:solidFill>
                  <a:srgbClr val="000000"/>
                </a:solidFill>
              </a:defRPr>
            </a:pPr>
            <a:r>
              <a:t>CONTINU</a:t>
            </a:r>
            <a:r>
              <a:rPr>
                <a:solidFill>
                  <a:schemeClr val="accent2"/>
                </a:solidFill>
              </a:rPr>
              <a:t>O</a:t>
            </a:r>
            <a:r>
              <a:t>US DELIVERY</a:t>
            </a:r>
          </a:p>
        </p:txBody>
      </p:sp>
      <p:sp>
        <p:nvSpPr>
          <p:cNvPr id="68" name="Content Placeholder 2"/>
          <p:cNvSpPr>
            <a:spLocks noGrp="1"/>
          </p:cNvSpPr>
          <p:nvPr>
            <p:ph type="body" idx="1"/>
          </p:nvPr>
        </p:nvSpPr>
        <p:spPr>
          <a:xfrm>
            <a:off x="609599" y="1550091"/>
            <a:ext cx="2675684" cy="4525963"/>
          </a:xfrm>
          <a:prstGeom prst="rect">
            <a:avLst/>
          </a:prstGeom>
        </p:spPr>
        <p:txBody>
          <a:bodyPr/>
          <a:lstStyle>
            <a:lvl1pPr marL="0" indent="0">
              <a:spcBef>
                <a:spcPts val="400"/>
              </a:spcBef>
              <a:buSzTx/>
              <a:buNone/>
              <a:defRPr sz="1800"/>
            </a:lvl1pPr>
          </a:lstStyle>
          <a:p>
            <a:r>
              <a:rPr dirty="0"/>
              <a:t>The wrong structures clog up the machine, slowing down development and impeding on the quality of the final product. We ensure it doesn’t happen with a factory-like system of continuous integration and delivery.</a:t>
            </a:r>
          </a:p>
        </p:txBody>
      </p:sp>
      <p:pic>
        <p:nvPicPr>
          <p:cNvPr id="69" name="border-1.png" descr="border-1.png"/>
          <p:cNvPicPr>
            <a:picLocks noChangeAspect="1"/>
          </p:cNvPicPr>
          <p:nvPr/>
        </p:nvPicPr>
        <p:blipFill>
          <a:blip r:embed="rId2">
            <a:extLst/>
          </a:blip>
          <a:stretch>
            <a:fillRect/>
          </a:stretch>
        </p:blipFill>
        <p:spPr>
          <a:xfrm>
            <a:off x="690710" y="1249063"/>
            <a:ext cx="1422402" cy="63502"/>
          </a:xfrm>
          <a:prstGeom prst="rect">
            <a:avLst/>
          </a:prstGeom>
          <a:ln w="12700">
            <a:miter lim="400000"/>
          </a:ln>
        </p:spPr>
      </p:pic>
      <p:pic>
        <p:nvPicPr>
          <p:cNvPr id="70" name="engineering-practices-v2.png" descr="engineering-practices-v2.png"/>
          <p:cNvPicPr>
            <a:picLocks noChangeAspect="1"/>
          </p:cNvPicPr>
          <p:nvPr/>
        </p:nvPicPr>
        <p:blipFill>
          <a:blip r:embed="rId3">
            <a:extLst/>
          </a:blip>
          <a:stretch>
            <a:fillRect/>
          </a:stretch>
        </p:blipFill>
        <p:spPr>
          <a:xfrm>
            <a:off x="3187334" y="1449565"/>
            <a:ext cx="8670537" cy="5057816"/>
          </a:xfrm>
          <a:prstGeom prst="rect">
            <a:avLst/>
          </a:prstGeom>
          <a:ln w="12700">
            <a:miter lim="400000"/>
          </a:ln>
        </p:spPr>
      </p:pic>
    </p:spTree>
    <p:extLst>
      <p:ext uri="{BB962C8B-B14F-4D97-AF65-F5344CB8AC3E}">
        <p14:creationId xmlns:p14="http://schemas.microsoft.com/office/powerpoint/2010/main" val="426894487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A3C1F2-4005-134F-AF16-860C28775A55}"/>
              </a:ext>
            </a:extLst>
          </p:cNvPr>
          <p:cNvPicPr>
            <a:picLocks noChangeAspect="1"/>
          </p:cNvPicPr>
          <p:nvPr/>
        </p:nvPicPr>
        <p:blipFill rotWithShape="1">
          <a:blip r:embed="rId2">
            <a:extLst>
              <a:ext uri="{28A0092B-C50C-407E-A947-70E740481C1C}">
                <a14:useLocalDpi xmlns:a14="http://schemas.microsoft.com/office/drawing/2010/main" val="0"/>
              </a:ext>
            </a:extLst>
          </a:blip>
          <a:srcRect t="30468" b="30316"/>
          <a:stretch/>
        </p:blipFill>
        <p:spPr>
          <a:xfrm>
            <a:off x="731057" y="357807"/>
            <a:ext cx="10575235" cy="1351721"/>
          </a:xfrm>
          <a:prstGeom prst="rect">
            <a:avLst/>
          </a:prstGeom>
        </p:spPr>
      </p:pic>
      <p:pic>
        <p:nvPicPr>
          <p:cNvPr id="15" name="Picture 14">
            <a:extLst>
              <a:ext uri="{FF2B5EF4-FFF2-40B4-BE49-F238E27FC236}">
                <a16:creationId xmlns:a16="http://schemas.microsoft.com/office/drawing/2014/main" id="{D750E8E1-2DFF-E847-AF1A-1E54598A9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483" y="1726095"/>
            <a:ext cx="10263809" cy="5131905"/>
          </a:xfrm>
          <a:prstGeom prst="rect">
            <a:avLst/>
          </a:prstGeom>
        </p:spPr>
      </p:pic>
    </p:spTree>
    <p:extLst>
      <p:ext uri="{BB962C8B-B14F-4D97-AF65-F5344CB8AC3E}">
        <p14:creationId xmlns:p14="http://schemas.microsoft.com/office/powerpoint/2010/main" val="2854542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348E9E-8004-7844-9C04-03669CCB7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006" y="280780"/>
            <a:ext cx="9207500" cy="1485900"/>
          </a:xfrm>
          <a:prstGeom prst="rect">
            <a:avLst/>
          </a:prstGeom>
        </p:spPr>
      </p:pic>
      <p:pic>
        <p:nvPicPr>
          <p:cNvPr id="7" name="Picture 6">
            <a:extLst>
              <a:ext uri="{FF2B5EF4-FFF2-40B4-BE49-F238E27FC236}">
                <a16:creationId xmlns:a16="http://schemas.microsoft.com/office/drawing/2014/main" id="{1B24C040-E42B-494C-95C8-8346EDEB4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756" y="1905000"/>
            <a:ext cx="9906000" cy="4953000"/>
          </a:xfrm>
          <a:prstGeom prst="rect">
            <a:avLst/>
          </a:prstGeom>
        </p:spPr>
      </p:pic>
    </p:spTree>
    <p:extLst>
      <p:ext uri="{BB962C8B-B14F-4D97-AF65-F5344CB8AC3E}">
        <p14:creationId xmlns:p14="http://schemas.microsoft.com/office/powerpoint/2010/main" val="219366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E73854-C263-6445-BD30-BB53F8142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9391" y="379343"/>
            <a:ext cx="9652000" cy="1447800"/>
          </a:xfrm>
          <a:prstGeom prst="rect">
            <a:avLst/>
          </a:prstGeom>
        </p:spPr>
      </p:pic>
      <p:pic>
        <p:nvPicPr>
          <p:cNvPr id="5" name="Picture 4">
            <a:extLst>
              <a:ext uri="{FF2B5EF4-FFF2-40B4-BE49-F238E27FC236}">
                <a16:creationId xmlns:a16="http://schemas.microsoft.com/office/drawing/2014/main" id="{8FA1FFDE-039E-584C-A23C-FA78C5FBF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99" y="1869108"/>
            <a:ext cx="9977783" cy="4988892"/>
          </a:xfrm>
          <a:prstGeom prst="rect">
            <a:avLst/>
          </a:prstGeom>
        </p:spPr>
      </p:pic>
    </p:spTree>
    <p:extLst>
      <p:ext uri="{BB962C8B-B14F-4D97-AF65-F5344CB8AC3E}">
        <p14:creationId xmlns:p14="http://schemas.microsoft.com/office/powerpoint/2010/main" val="14968301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7DEE17-2493-5C41-B52C-CC9D4B0F8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008" y="198782"/>
            <a:ext cx="10678816" cy="1154872"/>
          </a:xfrm>
          <a:prstGeom prst="rect">
            <a:avLst/>
          </a:prstGeom>
        </p:spPr>
      </p:pic>
      <p:pic>
        <p:nvPicPr>
          <p:cNvPr id="7" name="Picture 6">
            <a:extLst>
              <a:ext uri="{FF2B5EF4-FFF2-40B4-BE49-F238E27FC236}">
                <a16:creationId xmlns:a16="http://schemas.microsoft.com/office/drawing/2014/main" id="{B97650AE-51FD-2640-A0D9-21AA19949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426" y="1557130"/>
            <a:ext cx="10601739" cy="5300870"/>
          </a:xfrm>
          <a:prstGeom prst="rect">
            <a:avLst/>
          </a:prstGeom>
        </p:spPr>
      </p:pic>
    </p:spTree>
    <p:extLst>
      <p:ext uri="{BB962C8B-B14F-4D97-AF65-F5344CB8AC3E}">
        <p14:creationId xmlns:p14="http://schemas.microsoft.com/office/powerpoint/2010/main" val="209858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E26D3C-5BE3-8E48-B12B-C08BDC8C9AAD}"/>
              </a:ext>
            </a:extLst>
          </p:cNvPr>
          <p:cNvSpPr>
            <a:spLocks noGrp="1"/>
          </p:cNvSpPr>
          <p:nvPr>
            <p:ph type="body" idx="1"/>
          </p:nvPr>
        </p:nvSpPr>
        <p:spPr/>
        <p:txBody>
          <a:bodyPr>
            <a:normAutofit/>
          </a:bodyPr>
          <a:lstStyle/>
          <a:p>
            <a:r>
              <a:rPr lang="en-US" sz="3600" dirty="0">
                <a:latin typeface="Roboto" panose="02000000000000000000" pitchFamily="2" charset="0"/>
                <a:ea typeface="Roboto" panose="02000000000000000000" pitchFamily="2" charset="0"/>
              </a:rPr>
              <a:t>Jr Product Manager</a:t>
            </a:r>
          </a:p>
          <a:p>
            <a:r>
              <a:rPr lang="en-US" sz="3600" dirty="0">
                <a:latin typeface="Roboto" panose="02000000000000000000" pitchFamily="2" charset="0"/>
                <a:ea typeface="Roboto" panose="02000000000000000000" pitchFamily="2" charset="0"/>
              </a:rPr>
              <a:t>Tech Lead</a:t>
            </a:r>
          </a:p>
          <a:p>
            <a:r>
              <a:rPr lang="en-US" sz="3600" dirty="0">
                <a:latin typeface="Roboto" panose="02000000000000000000" pitchFamily="2" charset="0"/>
                <a:ea typeface="Roboto" panose="02000000000000000000" pitchFamily="2" charset="0"/>
              </a:rPr>
              <a:t>Freelancers: </a:t>
            </a:r>
          </a:p>
          <a:p>
            <a:pPr>
              <a:buFontTx/>
              <a:buChar char="-"/>
            </a:pPr>
            <a:r>
              <a:rPr lang="en-US" sz="3600" dirty="0">
                <a:latin typeface="Roboto" panose="02000000000000000000" pitchFamily="2" charset="0"/>
                <a:ea typeface="Roboto" panose="02000000000000000000" pitchFamily="2" charset="0"/>
              </a:rPr>
              <a:t>UX</a:t>
            </a:r>
          </a:p>
          <a:p>
            <a:pPr>
              <a:buFontTx/>
              <a:buChar char="-"/>
            </a:pPr>
            <a:r>
              <a:rPr lang="en-US" sz="3600" dirty="0">
                <a:latin typeface="Roboto" panose="02000000000000000000" pitchFamily="2" charset="0"/>
                <a:ea typeface="Roboto" panose="02000000000000000000" pitchFamily="2" charset="0"/>
              </a:rPr>
              <a:t>PMs </a:t>
            </a:r>
          </a:p>
          <a:p>
            <a:pPr>
              <a:buFontTx/>
              <a:buChar char="-"/>
            </a:pPr>
            <a:r>
              <a:rPr lang="en-US" sz="3600" dirty="0">
                <a:latin typeface="Roboto" panose="02000000000000000000" pitchFamily="2" charset="0"/>
                <a:ea typeface="Roboto" panose="02000000000000000000" pitchFamily="2" charset="0"/>
              </a:rPr>
              <a:t>Developers</a:t>
            </a:r>
          </a:p>
        </p:txBody>
      </p:sp>
      <p:pic>
        <p:nvPicPr>
          <p:cNvPr id="5" name="Picture 4">
            <a:extLst>
              <a:ext uri="{FF2B5EF4-FFF2-40B4-BE49-F238E27FC236}">
                <a16:creationId xmlns:a16="http://schemas.microsoft.com/office/drawing/2014/main" id="{92DCC5A2-8EE5-BA49-BC99-7778ACA02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0516" y="0"/>
            <a:ext cx="6858000" cy="6858000"/>
          </a:xfrm>
          <a:prstGeom prst="rect">
            <a:avLst/>
          </a:prstGeom>
        </p:spPr>
      </p:pic>
    </p:spTree>
    <p:extLst>
      <p:ext uri="{BB962C8B-B14F-4D97-AF65-F5344CB8AC3E}">
        <p14:creationId xmlns:p14="http://schemas.microsoft.com/office/powerpoint/2010/main" val="63894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itle 1"/>
          <p:cNvSpPr>
            <a:spLocks noGrp="1"/>
          </p:cNvSpPr>
          <p:nvPr>
            <p:ph type="title"/>
          </p:nvPr>
        </p:nvSpPr>
        <p:spPr>
          <a:xfrm>
            <a:off x="444500" y="274638"/>
            <a:ext cx="10972800" cy="1143001"/>
          </a:xfrm>
          <a:prstGeom prst="rect">
            <a:avLst/>
          </a:prstGeom>
        </p:spPr>
        <p:txBody>
          <a:bodyPr/>
          <a:lstStyle/>
          <a:p>
            <a:pPr>
              <a:defRPr>
                <a:solidFill>
                  <a:srgbClr val="000000"/>
                </a:solidFill>
              </a:defRPr>
            </a:pPr>
            <a:r>
              <a:t>Our S</a:t>
            </a:r>
            <a:r>
              <a:rPr>
                <a:solidFill>
                  <a:schemeClr val="accent2"/>
                </a:solidFill>
              </a:rPr>
              <a:t>e</a:t>
            </a:r>
            <a:r>
              <a:t>rvices</a:t>
            </a:r>
          </a:p>
        </p:txBody>
      </p:sp>
      <p:grpSp>
        <p:nvGrpSpPr>
          <p:cNvPr id="77" name="Group"/>
          <p:cNvGrpSpPr/>
          <p:nvPr/>
        </p:nvGrpSpPr>
        <p:grpSpPr>
          <a:xfrm>
            <a:off x="524771" y="1638298"/>
            <a:ext cx="2624829" cy="4114802"/>
            <a:chOff x="0" y="-1"/>
            <a:chExt cx="2624827" cy="4114801"/>
          </a:xfrm>
        </p:grpSpPr>
        <p:sp>
          <p:nvSpPr>
            <p:cNvPr id="73" name="Rectangle"/>
            <p:cNvSpPr/>
            <p:nvPr/>
          </p:nvSpPr>
          <p:spPr>
            <a:xfrm>
              <a:off x="5453" y="0"/>
              <a:ext cx="2616201" cy="4114800"/>
            </a:xfrm>
            <a:prstGeom prst="rect">
              <a:avLst/>
            </a:prstGeom>
            <a:solidFill>
              <a:srgbClr val="FFFFFF"/>
            </a:solidFill>
            <a:ln w="12700" cap="flat">
              <a:noFill/>
              <a:miter lim="400000"/>
            </a:ln>
            <a:effectLst>
              <a:outerShdw blurRad="165100" dir="5400000" rotWithShape="0">
                <a:srgbClr val="A7A7A7">
                  <a:alpha val="35000"/>
                </a:srgbClr>
              </a:outerShdw>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Roboto Condensed Regular"/>
                  <a:ea typeface="Roboto Condensed Regular"/>
                  <a:cs typeface="Roboto Condensed Regular"/>
                  <a:sym typeface="Roboto Condensed Regular"/>
                </a:defRPr>
              </a:pPr>
              <a:endParaRPr kumimoji="0" sz="1800" b="0" i="0" u="none" strike="noStrike" kern="1200" cap="none" spc="0" normalizeH="0" baseline="0" noProof="0">
                <a:ln>
                  <a:noFill/>
                </a:ln>
                <a:solidFill>
                  <a:srgbClr val="000000"/>
                </a:solidFill>
                <a:effectLst/>
                <a:uLnTx/>
                <a:uFillTx/>
                <a:latin typeface="Roboto Condensed"/>
                <a:cs typeface="Roboto Condensed"/>
                <a:sym typeface="Roboto Condensed Regular"/>
              </a:endParaRPr>
            </a:p>
          </p:txBody>
        </p:sp>
        <p:sp>
          <p:nvSpPr>
            <p:cNvPr id="74" name="Group"/>
            <p:cNvSpPr/>
            <p:nvPr/>
          </p:nvSpPr>
          <p:spPr>
            <a:xfrm>
              <a:off x="152768" y="939966"/>
              <a:ext cx="2321571" cy="22913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14300" tIns="114300" rIns="114300" bIns="114300" numCol="1" anchor="t">
              <a:spAutoFit/>
            </a:bodyPr>
            <a:lstStyle/>
            <a:p>
              <a:pPr marL="457200" marR="0" lvl="1" indent="0" algn="ctr" defTabSz="889000" rtl="0" eaLnBrk="1" fontAlgn="auto" latinLnBrk="0" hangingPunct="1">
                <a:lnSpc>
                  <a:spcPct val="80000"/>
                </a:lnSpc>
                <a:spcBef>
                  <a:spcPts val="1300"/>
                </a:spcBef>
                <a:spcAft>
                  <a:spcPts val="0"/>
                </a:spcAft>
                <a:buClrTx/>
                <a:buSzTx/>
                <a:buFontTx/>
                <a:buNone/>
                <a:tabLst/>
                <a:defRPr>
                  <a:solidFill>
                    <a:srgbClr val="444444"/>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dirty="0">
                  <a:ln>
                    <a:noFill/>
                  </a:ln>
                  <a:solidFill>
                    <a:srgbClr val="444444"/>
                  </a:solidFill>
                  <a:effectLst/>
                  <a:uLnTx/>
                  <a:uFillTx/>
                  <a:latin typeface="Roboto Condensed"/>
                  <a:cs typeface="Roboto Condensed"/>
                  <a:sym typeface="Roboto Condensed Regular"/>
                </a:rPr>
                <a:t>Innovation Workshop</a:t>
              </a:r>
            </a:p>
            <a:p>
              <a:pPr marL="457200" marR="0" lvl="1" indent="0" algn="ctr" defTabSz="889000" rtl="0" eaLnBrk="1" fontAlgn="auto" latinLnBrk="0" hangingPunct="1">
                <a:lnSpc>
                  <a:spcPct val="80000"/>
                </a:lnSpc>
                <a:spcBef>
                  <a:spcPts val="1300"/>
                </a:spcBef>
                <a:spcAft>
                  <a:spcPts val="0"/>
                </a:spcAft>
                <a:buClrTx/>
                <a:buSzTx/>
                <a:buFontTx/>
                <a:buNone/>
                <a:tabLst/>
                <a:defRPr>
                  <a:solidFill>
                    <a:srgbClr val="444444"/>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dirty="0">
                  <a:ln>
                    <a:noFill/>
                  </a:ln>
                  <a:solidFill>
                    <a:srgbClr val="444444"/>
                  </a:solidFill>
                  <a:effectLst/>
                  <a:uLnTx/>
                  <a:uFillTx/>
                  <a:latin typeface="Roboto Condensed"/>
                  <a:cs typeface="Roboto Condensed"/>
                  <a:sym typeface="Roboto Condensed Regular"/>
                </a:rPr>
                <a:t>User Discovery &amp; Design Sprints</a:t>
              </a:r>
            </a:p>
            <a:p>
              <a:pPr marL="457200" marR="0" lvl="1" indent="0" algn="ctr" defTabSz="889000" rtl="0" eaLnBrk="1" fontAlgn="auto" latinLnBrk="0" hangingPunct="1">
                <a:lnSpc>
                  <a:spcPct val="80000"/>
                </a:lnSpc>
                <a:spcBef>
                  <a:spcPts val="1300"/>
                </a:spcBef>
                <a:spcAft>
                  <a:spcPts val="0"/>
                </a:spcAft>
                <a:buClrTx/>
                <a:buSzTx/>
                <a:buFontTx/>
                <a:buNone/>
                <a:tabLst/>
                <a:defRPr>
                  <a:solidFill>
                    <a:srgbClr val="444444"/>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dirty="0">
                  <a:ln>
                    <a:noFill/>
                  </a:ln>
                  <a:solidFill>
                    <a:srgbClr val="444444"/>
                  </a:solidFill>
                  <a:effectLst/>
                  <a:uLnTx/>
                  <a:uFillTx/>
                  <a:latin typeface="Roboto Condensed"/>
                  <a:cs typeface="Roboto Condensed"/>
                  <a:sym typeface="Roboto Condensed Regular"/>
                </a:rPr>
                <a:t>User Experience Design</a:t>
              </a:r>
            </a:p>
            <a:p>
              <a:pPr marL="457200" marR="0" lvl="1" indent="0" algn="ctr" defTabSz="889000" rtl="0" eaLnBrk="1" fontAlgn="auto" latinLnBrk="0" hangingPunct="1">
                <a:lnSpc>
                  <a:spcPct val="80000"/>
                </a:lnSpc>
                <a:spcBef>
                  <a:spcPts val="1300"/>
                </a:spcBef>
                <a:spcAft>
                  <a:spcPts val="0"/>
                </a:spcAft>
                <a:buClrTx/>
                <a:buSzTx/>
                <a:buFontTx/>
                <a:buNone/>
                <a:tabLst/>
                <a:defRPr>
                  <a:solidFill>
                    <a:srgbClr val="444444"/>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dirty="0">
                  <a:ln>
                    <a:noFill/>
                  </a:ln>
                  <a:solidFill>
                    <a:srgbClr val="444444"/>
                  </a:solidFill>
                  <a:effectLst/>
                  <a:uLnTx/>
                  <a:uFillTx/>
                  <a:latin typeface="Roboto Condensed"/>
                  <a:cs typeface="Roboto Condensed"/>
                  <a:sym typeface="Roboto Condensed Regular"/>
                </a:rPr>
                <a:t>MVP &amp; Proof of Concepts</a:t>
              </a:r>
            </a:p>
          </p:txBody>
        </p:sp>
        <p:sp>
          <p:nvSpPr>
            <p:cNvPr id="75" name="Rectangle"/>
            <p:cNvSpPr/>
            <p:nvPr/>
          </p:nvSpPr>
          <p:spPr>
            <a:xfrm>
              <a:off x="0" y="-1"/>
              <a:ext cx="2624827" cy="804963"/>
            </a:xfrm>
            <a:prstGeom prst="rect">
              <a:avLst/>
            </a:prstGeom>
            <a:solidFill>
              <a:srgbClr val="EEEEEE"/>
            </a:solidFill>
            <a:ln w="12700" cap="flat">
              <a:noFill/>
              <a:miter lim="400000"/>
            </a:ln>
            <a:effectLst>
              <a:outerShdw dir="5400000" rotWithShape="0">
                <a:srgbClr val="000000">
                  <a:alpha val="0"/>
                </a:srgbClr>
              </a:outerShdw>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Roboto Condensed Regular"/>
                  <a:ea typeface="Roboto Condensed Regular"/>
                  <a:cs typeface="Roboto Condensed Regular"/>
                  <a:sym typeface="Roboto Condensed Regular"/>
                </a:defRPr>
              </a:pPr>
              <a:endParaRPr kumimoji="0" sz="1800" b="0" i="0" u="none" strike="noStrike" kern="1200" cap="none" spc="0" normalizeH="0" baseline="0" noProof="0">
                <a:ln>
                  <a:noFill/>
                </a:ln>
                <a:solidFill>
                  <a:srgbClr val="000000"/>
                </a:solidFill>
                <a:effectLst/>
                <a:uLnTx/>
                <a:uFillTx/>
                <a:latin typeface="Roboto Condensed"/>
                <a:cs typeface="Roboto Condensed"/>
                <a:sym typeface="Roboto Condensed Regular"/>
              </a:endParaRPr>
            </a:p>
          </p:txBody>
        </p:sp>
        <p:sp>
          <p:nvSpPr>
            <p:cNvPr id="76" name="Group"/>
            <p:cNvSpPr/>
            <p:nvPr/>
          </p:nvSpPr>
          <p:spPr>
            <a:xfrm>
              <a:off x="291426" y="113678"/>
              <a:ext cx="2044255" cy="5591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81280" tIns="81280" rIns="81280" bIns="81280" numCol="1" anchor="ctr">
              <a:spAutoFit/>
            </a:bodyPr>
            <a:lstStyle>
              <a:lvl1pPr algn="ctr" defTabSz="889000">
                <a:lnSpc>
                  <a:spcPct val="90000"/>
                </a:lnSpc>
                <a:spcBef>
                  <a:spcPts val="800"/>
                </a:spcBef>
                <a:defRPr sz="2800">
                  <a:solidFill>
                    <a:srgbClr val="EE5827"/>
                  </a:solidFill>
                  <a:latin typeface="Roboto Condensed Bold"/>
                  <a:ea typeface="Roboto Condensed Bold"/>
                  <a:cs typeface="Roboto Condensed Bold"/>
                  <a:sym typeface="Roboto Condensed Bold"/>
                </a:defRPr>
              </a:lvl1pPr>
            </a:lstStyle>
            <a:p>
              <a:pPr marL="0" marR="0" lvl="0" indent="0" algn="ctr" defTabSz="889000" rtl="0" eaLnBrk="1" fontAlgn="auto" latinLnBrk="0" hangingPunct="1">
                <a:lnSpc>
                  <a:spcPct val="90000"/>
                </a:lnSpc>
                <a:spcBef>
                  <a:spcPts val="800"/>
                </a:spcBef>
                <a:spcAft>
                  <a:spcPts val="0"/>
                </a:spcAft>
                <a:buClrTx/>
                <a:buSzTx/>
                <a:buFontTx/>
                <a:buNone/>
                <a:tabLst/>
                <a:defRPr/>
              </a:pPr>
              <a:r>
                <a:rPr kumimoji="0" sz="2800" b="0" i="0" u="none" strike="noStrike" kern="1200" cap="none" spc="0" normalizeH="0" baseline="0" noProof="0" dirty="0">
                  <a:ln>
                    <a:noFill/>
                  </a:ln>
                  <a:solidFill>
                    <a:srgbClr val="EE5827"/>
                  </a:solidFill>
                  <a:effectLst/>
                  <a:uLnTx/>
                  <a:uFillTx/>
                  <a:latin typeface="Roboto Condensed"/>
                  <a:cs typeface="Roboto Condensed"/>
                  <a:sym typeface="Roboto Condensed Bold"/>
                </a:rPr>
                <a:t>Innovate</a:t>
              </a:r>
            </a:p>
          </p:txBody>
        </p:sp>
      </p:grpSp>
      <p:grpSp>
        <p:nvGrpSpPr>
          <p:cNvPr id="82" name="Group"/>
          <p:cNvGrpSpPr/>
          <p:nvPr/>
        </p:nvGrpSpPr>
        <p:grpSpPr>
          <a:xfrm>
            <a:off x="3279163" y="1638298"/>
            <a:ext cx="2706325" cy="4114802"/>
            <a:chOff x="0" y="-1"/>
            <a:chExt cx="2706324" cy="4114801"/>
          </a:xfrm>
        </p:grpSpPr>
        <p:sp>
          <p:nvSpPr>
            <p:cNvPr id="78" name="Rectangle"/>
            <p:cNvSpPr/>
            <p:nvPr/>
          </p:nvSpPr>
          <p:spPr>
            <a:xfrm>
              <a:off x="45060" y="0"/>
              <a:ext cx="2616204" cy="4114800"/>
            </a:xfrm>
            <a:prstGeom prst="rect">
              <a:avLst/>
            </a:prstGeom>
            <a:solidFill>
              <a:srgbClr val="FFFFFF"/>
            </a:solidFill>
            <a:ln w="12700" cap="flat">
              <a:noFill/>
              <a:miter lim="400000"/>
            </a:ln>
            <a:effectLst>
              <a:outerShdw blurRad="165100" dir="5400000" rotWithShape="0">
                <a:srgbClr val="A7A7A7">
                  <a:alpha val="35000"/>
                </a:srgbClr>
              </a:outerShdw>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Roboto Condensed Regular"/>
                  <a:ea typeface="Roboto Condensed Regular"/>
                  <a:cs typeface="Roboto Condensed Regular"/>
                  <a:sym typeface="Roboto Condensed Regular"/>
                </a:defRPr>
              </a:pPr>
              <a:endParaRPr kumimoji="0" sz="1800" b="0" i="0" u="none" strike="noStrike" kern="1200" cap="none" spc="0" normalizeH="0" baseline="0" noProof="0">
                <a:ln>
                  <a:noFill/>
                </a:ln>
                <a:solidFill>
                  <a:srgbClr val="000000"/>
                </a:solidFill>
                <a:effectLst/>
                <a:uLnTx/>
                <a:uFillTx/>
                <a:latin typeface="Roboto Condensed"/>
                <a:cs typeface="Roboto Condensed"/>
                <a:sym typeface="Roboto Condensed Regular"/>
              </a:endParaRPr>
            </a:p>
          </p:txBody>
        </p:sp>
        <p:sp>
          <p:nvSpPr>
            <p:cNvPr id="79" name="Group"/>
            <p:cNvSpPr/>
            <p:nvPr/>
          </p:nvSpPr>
          <p:spPr>
            <a:xfrm>
              <a:off x="0" y="943016"/>
              <a:ext cx="2706324" cy="25129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14300" tIns="114300" rIns="114300" bIns="114300" numCol="1" anchor="t">
              <a:spAutoFit/>
            </a:bodyPr>
            <a:lstStyle/>
            <a:p>
              <a:pPr marL="457200" marR="0" lvl="1" indent="0" algn="ctr" defTabSz="889000" rtl="0" eaLnBrk="1" fontAlgn="auto" latinLnBrk="0" hangingPunct="1">
                <a:lnSpc>
                  <a:spcPct val="80000"/>
                </a:lnSpc>
                <a:spcBef>
                  <a:spcPts val="1300"/>
                </a:spcBef>
                <a:spcAft>
                  <a:spcPts val="0"/>
                </a:spcAft>
                <a:buClrTx/>
                <a:buSzTx/>
                <a:buFontTx/>
                <a:buNone/>
                <a:tabLst/>
                <a:defRPr>
                  <a:solidFill>
                    <a:srgbClr val="444444"/>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a:ln>
                    <a:noFill/>
                  </a:ln>
                  <a:solidFill>
                    <a:srgbClr val="444444"/>
                  </a:solidFill>
                  <a:effectLst/>
                  <a:uLnTx/>
                  <a:uFillTx/>
                  <a:latin typeface="Roboto Condensed"/>
                  <a:cs typeface="Roboto Condensed"/>
                  <a:sym typeface="Roboto Condensed Regular"/>
                </a:rPr>
                <a:t>Enterprise Application Development</a:t>
              </a:r>
            </a:p>
            <a:p>
              <a:pPr marL="457200" marR="0" lvl="1" indent="0" algn="ctr" defTabSz="889000" rtl="0" eaLnBrk="1" fontAlgn="auto" latinLnBrk="0" hangingPunct="1">
                <a:lnSpc>
                  <a:spcPct val="80000"/>
                </a:lnSpc>
                <a:spcBef>
                  <a:spcPts val="1300"/>
                </a:spcBef>
                <a:spcAft>
                  <a:spcPts val="0"/>
                </a:spcAft>
                <a:buClrTx/>
                <a:buSzTx/>
                <a:buFontTx/>
                <a:buNone/>
                <a:tabLst/>
                <a:defRPr>
                  <a:solidFill>
                    <a:srgbClr val="444444"/>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a:ln>
                    <a:noFill/>
                  </a:ln>
                  <a:solidFill>
                    <a:srgbClr val="444444"/>
                  </a:solidFill>
                  <a:effectLst/>
                  <a:uLnTx/>
                  <a:uFillTx/>
                  <a:latin typeface="Roboto Condensed"/>
                  <a:cs typeface="Roboto Condensed"/>
                  <a:sym typeface="Roboto Condensed Regular"/>
                </a:rPr>
                <a:t>Mobile Application Development</a:t>
              </a:r>
            </a:p>
            <a:p>
              <a:pPr marL="457200" marR="0" lvl="1" indent="0" algn="ctr" defTabSz="889000" rtl="0" eaLnBrk="1" fontAlgn="auto" latinLnBrk="0" hangingPunct="1">
                <a:lnSpc>
                  <a:spcPct val="80000"/>
                </a:lnSpc>
                <a:spcBef>
                  <a:spcPts val="1300"/>
                </a:spcBef>
                <a:spcAft>
                  <a:spcPts val="0"/>
                </a:spcAft>
                <a:buClrTx/>
                <a:buSzTx/>
                <a:buFontTx/>
                <a:buNone/>
                <a:tabLst/>
                <a:defRPr>
                  <a:solidFill>
                    <a:srgbClr val="444444"/>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a:ln>
                    <a:noFill/>
                  </a:ln>
                  <a:solidFill>
                    <a:srgbClr val="444444"/>
                  </a:solidFill>
                  <a:effectLst/>
                  <a:uLnTx/>
                  <a:uFillTx/>
                  <a:latin typeface="Roboto Condensed"/>
                  <a:cs typeface="Roboto Condensed"/>
                  <a:sym typeface="Roboto Condensed Regular"/>
                </a:rPr>
                <a:t>Quality Assurance &amp; Test Automation</a:t>
              </a:r>
            </a:p>
            <a:p>
              <a:pPr marL="0" marR="0" lvl="0" indent="0" algn="ctr" defTabSz="889000" rtl="0" eaLnBrk="1" fontAlgn="auto" latinLnBrk="0" hangingPunct="1">
                <a:lnSpc>
                  <a:spcPct val="80000"/>
                </a:lnSpc>
                <a:spcBef>
                  <a:spcPts val="1300"/>
                </a:spcBef>
                <a:spcAft>
                  <a:spcPts val="0"/>
                </a:spcAft>
                <a:buClrTx/>
                <a:buSzTx/>
                <a:buFontTx/>
                <a:buNone/>
                <a:tabLst/>
                <a:defRPr>
                  <a:solidFill>
                    <a:srgbClr val="444444"/>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a:ln>
                    <a:noFill/>
                  </a:ln>
                  <a:solidFill>
                    <a:srgbClr val="444444"/>
                  </a:solidFill>
                  <a:effectLst/>
                  <a:uLnTx/>
                  <a:uFillTx/>
                  <a:latin typeface="Roboto Condensed"/>
                  <a:cs typeface="Roboto Condensed"/>
                  <a:sym typeface="Roboto Condensed Regular"/>
                </a:rPr>
                <a:t>Continuous Delivery &amp; DevOps</a:t>
              </a:r>
            </a:p>
          </p:txBody>
        </p:sp>
        <p:sp>
          <p:nvSpPr>
            <p:cNvPr id="80" name="Rectangle"/>
            <p:cNvSpPr/>
            <p:nvPr/>
          </p:nvSpPr>
          <p:spPr>
            <a:xfrm>
              <a:off x="39608" y="-1"/>
              <a:ext cx="2624828" cy="804963"/>
            </a:xfrm>
            <a:prstGeom prst="rect">
              <a:avLst/>
            </a:prstGeom>
            <a:solidFill>
              <a:srgbClr val="EEEEEE"/>
            </a:solidFill>
            <a:ln w="12700" cap="flat">
              <a:noFill/>
              <a:miter lim="400000"/>
            </a:ln>
            <a:effectLst>
              <a:outerShdw dir="5400000" rotWithShape="0">
                <a:srgbClr val="000000">
                  <a:alpha val="0"/>
                </a:srgbClr>
              </a:outerShdw>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Roboto Condensed Regular"/>
                  <a:ea typeface="Roboto Condensed Regular"/>
                  <a:cs typeface="Roboto Condensed Regular"/>
                  <a:sym typeface="Roboto Condensed Regular"/>
                </a:defRPr>
              </a:pPr>
              <a:endParaRPr kumimoji="0" sz="1800" b="0" i="0" u="none" strike="noStrike" kern="1200" cap="none" spc="0" normalizeH="0" baseline="0" noProof="0">
                <a:ln>
                  <a:noFill/>
                </a:ln>
                <a:solidFill>
                  <a:srgbClr val="000000"/>
                </a:solidFill>
                <a:effectLst/>
                <a:uLnTx/>
                <a:uFillTx/>
                <a:latin typeface="Roboto Condensed"/>
                <a:cs typeface="Roboto Condensed"/>
                <a:sym typeface="Roboto Condensed Regular"/>
              </a:endParaRPr>
            </a:p>
          </p:txBody>
        </p:sp>
        <p:sp>
          <p:nvSpPr>
            <p:cNvPr id="81" name="Group"/>
            <p:cNvSpPr/>
            <p:nvPr/>
          </p:nvSpPr>
          <p:spPr>
            <a:xfrm>
              <a:off x="331034" y="113678"/>
              <a:ext cx="2044256" cy="5591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81280" tIns="81280" rIns="81280" bIns="81280" numCol="1" anchor="ctr">
              <a:spAutoFit/>
            </a:bodyPr>
            <a:lstStyle>
              <a:lvl1pPr algn="ctr" defTabSz="889000">
                <a:lnSpc>
                  <a:spcPct val="90000"/>
                </a:lnSpc>
                <a:spcBef>
                  <a:spcPts val="800"/>
                </a:spcBef>
                <a:defRPr sz="2800">
                  <a:solidFill>
                    <a:srgbClr val="EE5827"/>
                  </a:solidFill>
                  <a:latin typeface="Roboto Condensed Bold"/>
                  <a:ea typeface="Roboto Condensed Bold"/>
                  <a:cs typeface="Roboto Condensed Bold"/>
                  <a:sym typeface="Roboto Condensed Bold"/>
                </a:defRPr>
              </a:lvl1pPr>
            </a:lstStyle>
            <a:p>
              <a:pPr marL="0" marR="0" lvl="0" indent="0" algn="ctr" defTabSz="889000" rtl="0" eaLnBrk="1" fontAlgn="auto" latinLnBrk="0" hangingPunct="1">
                <a:lnSpc>
                  <a:spcPct val="90000"/>
                </a:lnSpc>
                <a:spcBef>
                  <a:spcPts val="800"/>
                </a:spcBef>
                <a:spcAft>
                  <a:spcPts val="0"/>
                </a:spcAft>
                <a:buClrTx/>
                <a:buSzTx/>
                <a:buFontTx/>
                <a:buNone/>
                <a:tabLst/>
                <a:defRPr/>
              </a:pPr>
              <a:r>
                <a:rPr kumimoji="0" sz="2800" b="0" i="0" u="none" strike="noStrike" kern="1200" cap="none" spc="0" normalizeH="0" baseline="0" noProof="0">
                  <a:ln>
                    <a:noFill/>
                  </a:ln>
                  <a:solidFill>
                    <a:srgbClr val="EE5827"/>
                  </a:solidFill>
                  <a:effectLst/>
                  <a:uLnTx/>
                  <a:uFillTx/>
                  <a:latin typeface="Roboto Condensed"/>
                  <a:cs typeface="Roboto Condensed"/>
                  <a:sym typeface="Roboto Condensed Bold"/>
                </a:rPr>
                <a:t>Disrupt</a:t>
              </a:r>
            </a:p>
          </p:txBody>
        </p:sp>
      </p:grpSp>
      <p:grpSp>
        <p:nvGrpSpPr>
          <p:cNvPr id="87" name="Group"/>
          <p:cNvGrpSpPr/>
          <p:nvPr/>
        </p:nvGrpSpPr>
        <p:grpSpPr>
          <a:xfrm>
            <a:off x="6112771" y="1638298"/>
            <a:ext cx="2624829" cy="4114802"/>
            <a:chOff x="0" y="-1"/>
            <a:chExt cx="2624827" cy="4114801"/>
          </a:xfrm>
        </p:grpSpPr>
        <p:sp>
          <p:nvSpPr>
            <p:cNvPr id="83" name="Rectangle"/>
            <p:cNvSpPr/>
            <p:nvPr/>
          </p:nvSpPr>
          <p:spPr>
            <a:xfrm>
              <a:off x="5453" y="0"/>
              <a:ext cx="2616201" cy="4114800"/>
            </a:xfrm>
            <a:prstGeom prst="rect">
              <a:avLst/>
            </a:prstGeom>
            <a:solidFill>
              <a:srgbClr val="FFFFFF"/>
            </a:solidFill>
            <a:ln w="12700" cap="flat">
              <a:noFill/>
              <a:miter lim="400000"/>
            </a:ln>
            <a:effectLst>
              <a:outerShdw blurRad="165100" dir="5400000" rotWithShape="0">
                <a:srgbClr val="A7A7A7">
                  <a:alpha val="35000"/>
                </a:srgbClr>
              </a:outerShdw>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Roboto Condensed Regular"/>
                  <a:ea typeface="Roboto Condensed Regular"/>
                  <a:cs typeface="Roboto Condensed Regular"/>
                  <a:sym typeface="Roboto Condensed Regular"/>
                </a:defRPr>
              </a:pPr>
              <a:endParaRPr kumimoji="0" sz="1800" b="0" i="0" u="none" strike="noStrike" kern="1200" cap="none" spc="0" normalizeH="0" baseline="0" noProof="0">
                <a:ln>
                  <a:noFill/>
                </a:ln>
                <a:solidFill>
                  <a:srgbClr val="000000"/>
                </a:solidFill>
                <a:effectLst/>
                <a:uLnTx/>
                <a:uFillTx/>
                <a:latin typeface="Roboto Condensed"/>
                <a:cs typeface="Roboto Condensed"/>
                <a:sym typeface="Roboto Condensed Regular"/>
              </a:endParaRPr>
            </a:p>
          </p:txBody>
        </p:sp>
        <p:sp>
          <p:nvSpPr>
            <p:cNvPr id="84" name="Group"/>
            <p:cNvSpPr/>
            <p:nvPr/>
          </p:nvSpPr>
          <p:spPr>
            <a:xfrm>
              <a:off x="88136" y="947374"/>
              <a:ext cx="2450835" cy="20697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14300" tIns="114300" rIns="114300" bIns="114300" numCol="1" anchor="t">
              <a:spAutoFit/>
            </a:bodyPr>
            <a:lstStyle/>
            <a:p>
              <a:pPr marL="457200" marR="0" lvl="1" indent="0" algn="ctr" defTabSz="889000" rtl="0" eaLnBrk="1" fontAlgn="auto" latinLnBrk="0" hangingPunct="1">
                <a:lnSpc>
                  <a:spcPct val="80000"/>
                </a:lnSpc>
                <a:spcBef>
                  <a:spcPts val="1300"/>
                </a:spcBef>
                <a:spcAft>
                  <a:spcPts val="0"/>
                </a:spcAft>
                <a:buClrTx/>
                <a:buSzTx/>
                <a:buFontTx/>
                <a:buNone/>
                <a:tabLst/>
                <a:defRPr>
                  <a:solidFill>
                    <a:srgbClr val="444444"/>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a:ln>
                    <a:noFill/>
                  </a:ln>
                  <a:solidFill>
                    <a:srgbClr val="444444"/>
                  </a:solidFill>
                  <a:effectLst/>
                  <a:uLnTx/>
                  <a:uFillTx/>
                  <a:latin typeface="Roboto Condensed"/>
                  <a:cs typeface="Roboto Condensed"/>
                  <a:sym typeface="Roboto Condensed Regular"/>
                </a:rPr>
                <a:t>360* Analytics &amp; Insights</a:t>
              </a:r>
            </a:p>
            <a:p>
              <a:pPr marL="457200" marR="0" lvl="1" indent="0" algn="ctr" defTabSz="889000" rtl="0" eaLnBrk="1" fontAlgn="auto" latinLnBrk="0" hangingPunct="1">
                <a:lnSpc>
                  <a:spcPct val="80000"/>
                </a:lnSpc>
                <a:spcBef>
                  <a:spcPts val="1300"/>
                </a:spcBef>
                <a:spcAft>
                  <a:spcPts val="0"/>
                </a:spcAft>
                <a:buClrTx/>
                <a:buSzTx/>
                <a:buFontTx/>
                <a:buNone/>
                <a:tabLst/>
                <a:defRPr>
                  <a:solidFill>
                    <a:srgbClr val="444444"/>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a:ln>
                    <a:noFill/>
                  </a:ln>
                  <a:solidFill>
                    <a:srgbClr val="444444"/>
                  </a:solidFill>
                  <a:effectLst/>
                  <a:uLnTx/>
                  <a:uFillTx/>
                  <a:latin typeface="Roboto Condensed"/>
                  <a:cs typeface="Roboto Condensed"/>
                  <a:sym typeface="Roboto Condensed Regular"/>
                </a:rPr>
                <a:t>A/B &amp; MVT Testing</a:t>
              </a:r>
            </a:p>
            <a:p>
              <a:pPr marL="457200" marR="0" lvl="1" indent="0" algn="ctr" defTabSz="889000" rtl="0" eaLnBrk="1" fontAlgn="auto" latinLnBrk="0" hangingPunct="1">
                <a:lnSpc>
                  <a:spcPct val="80000"/>
                </a:lnSpc>
                <a:spcBef>
                  <a:spcPts val="1300"/>
                </a:spcBef>
                <a:spcAft>
                  <a:spcPts val="0"/>
                </a:spcAft>
                <a:buClrTx/>
                <a:buSzTx/>
                <a:buFontTx/>
                <a:buNone/>
                <a:tabLst/>
                <a:defRPr>
                  <a:solidFill>
                    <a:srgbClr val="444444"/>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a:ln>
                    <a:noFill/>
                  </a:ln>
                  <a:solidFill>
                    <a:srgbClr val="444444"/>
                  </a:solidFill>
                  <a:effectLst/>
                  <a:uLnTx/>
                  <a:uFillTx/>
                  <a:latin typeface="Roboto Condensed"/>
                  <a:cs typeface="Roboto Condensed"/>
                  <a:sym typeface="Roboto Condensed Regular"/>
                </a:rPr>
                <a:t>Funnel Optimisation</a:t>
              </a:r>
            </a:p>
            <a:p>
              <a:pPr marL="0" marR="0" lvl="0" indent="0" algn="ctr" defTabSz="889000" rtl="0" eaLnBrk="1" fontAlgn="auto" latinLnBrk="0" hangingPunct="1">
                <a:lnSpc>
                  <a:spcPct val="80000"/>
                </a:lnSpc>
                <a:spcBef>
                  <a:spcPts val="1300"/>
                </a:spcBef>
                <a:spcAft>
                  <a:spcPts val="0"/>
                </a:spcAft>
                <a:buClrTx/>
                <a:buSzTx/>
                <a:buFontTx/>
                <a:buNone/>
                <a:tabLst/>
                <a:defRPr>
                  <a:solidFill>
                    <a:srgbClr val="444444"/>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a:ln>
                    <a:noFill/>
                  </a:ln>
                  <a:solidFill>
                    <a:srgbClr val="444444"/>
                  </a:solidFill>
                  <a:effectLst/>
                  <a:uLnTx/>
                  <a:uFillTx/>
                  <a:latin typeface="Roboto Condensed"/>
                  <a:cs typeface="Roboto Condensed"/>
                  <a:sym typeface="Roboto Condensed Regular"/>
                </a:rPr>
                <a:t>Business Events Reporting</a:t>
              </a:r>
            </a:p>
          </p:txBody>
        </p:sp>
        <p:sp>
          <p:nvSpPr>
            <p:cNvPr id="85" name="Rectangle"/>
            <p:cNvSpPr/>
            <p:nvPr/>
          </p:nvSpPr>
          <p:spPr>
            <a:xfrm>
              <a:off x="0" y="-1"/>
              <a:ext cx="2624827" cy="804963"/>
            </a:xfrm>
            <a:prstGeom prst="rect">
              <a:avLst/>
            </a:prstGeom>
            <a:solidFill>
              <a:srgbClr val="EEEEEE"/>
            </a:solidFill>
            <a:ln w="12700" cap="flat">
              <a:noFill/>
              <a:miter lim="400000"/>
            </a:ln>
            <a:effectLst>
              <a:outerShdw dir="5400000" rotWithShape="0">
                <a:srgbClr val="000000">
                  <a:alpha val="0"/>
                </a:srgbClr>
              </a:outerShdw>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Roboto Condensed Regular"/>
                  <a:ea typeface="Roboto Condensed Regular"/>
                  <a:cs typeface="Roboto Condensed Regular"/>
                  <a:sym typeface="Roboto Condensed Regular"/>
                </a:defRPr>
              </a:pPr>
              <a:endParaRPr kumimoji="0" sz="1800" b="0" i="0" u="none" strike="noStrike" kern="1200" cap="none" spc="0" normalizeH="0" baseline="0" noProof="0">
                <a:ln>
                  <a:noFill/>
                </a:ln>
                <a:solidFill>
                  <a:srgbClr val="000000"/>
                </a:solidFill>
                <a:effectLst/>
                <a:uLnTx/>
                <a:uFillTx/>
                <a:latin typeface="Roboto Condensed"/>
                <a:cs typeface="Roboto Condensed"/>
                <a:sym typeface="Roboto Condensed Regular"/>
              </a:endParaRPr>
            </a:p>
          </p:txBody>
        </p:sp>
        <p:sp>
          <p:nvSpPr>
            <p:cNvPr id="86" name="Group"/>
            <p:cNvSpPr/>
            <p:nvPr/>
          </p:nvSpPr>
          <p:spPr>
            <a:xfrm>
              <a:off x="291426" y="113678"/>
              <a:ext cx="2044255" cy="5591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81280" tIns="81280" rIns="81280" bIns="81280" numCol="1" anchor="ctr">
              <a:spAutoFit/>
            </a:bodyPr>
            <a:lstStyle>
              <a:lvl1pPr algn="ctr" defTabSz="889000">
                <a:lnSpc>
                  <a:spcPct val="90000"/>
                </a:lnSpc>
                <a:spcBef>
                  <a:spcPts val="800"/>
                </a:spcBef>
                <a:defRPr sz="2800">
                  <a:solidFill>
                    <a:srgbClr val="EE5827"/>
                  </a:solidFill>
                  <a:latin typeface="Roboto Condensed Bold"/>
                  <a:ea typeface="Roboto Condensed Bold"/>
                  <a:cs typeface="Roboto Condensed Bold"/>
                  <a:sym typeface="Roboto Condensed Bold"/>
                </a:defRPr>
              </a:lvl1pPr>
            </a:lstStyle>
            <a:p>
              <a:pPr marL="0" marR="0" lvl="0" indent="0" algn="ctr" defTabSz="889000" rtl="0" eaLnBrk="1" fontAlgn="auto" latinLnBrk="0" hangingPunct="1">
                <a:lnSpc>
                  <a:spcPct val="90000"/>
                </a:lnSpc>
                <a:spcBef>
                  <a:spcPts val="800"/>
                </a:spcBef>
                <a:spcAft>
                  <a:spcPts val="0"/>
                </a:spcAft>
                <a:buClrTx/>
                <a:buSzTx/>
                <a:buFontTx/>
                <a:buNone/>
                <a:tabLst/>
                <a:defRPr/>
              </a:pPr>
              <a:r>
                <a:rPr kumimoji="0" sz="2800" b="0" i="0" u="none" strike="noStrike" kern="1200" cap="none" spc="0" normalizeH="0" baseline="0" noProof="0">
                  <a:ln>
                    <a:noFill/>
                  </a:ln>
                  <a:solidFill>
                    <a:srgbClr val="EE5827"/>
                  </a:solidFill>
                  <a:effectLst/>
                  <a:uLnTx/>
                  <a:uFillTx/>
                  <a:latin typeface="Roboto Condensed"/>
                  <a:cs typeface="Roboto Condensed"/>
                  <a:sym typeface="Roboto Condensed Bold"/>
                </a:rPr>
                <a:t>Grow</a:t>
              </a:r>
            </a:p>
          </p:txBody>
        </p:sp>
      </p:grpSp>
      <p:grpSp>
        <p:nvGrpSpPr>
          <p:cNvPr id="92" name="Group"/>
          <p:cNvGrpSpPr/>
          <p:nvPr/>
        </p:nvGrpSpPr>
        <p:grpSpPr>
          <a:xfrm>
            <a:off x="8932171" y="1638298"/>
            <a:ext cx="2624829" cy="4114802"/>
            <a:chOff x="0" y="-1"/>
            <a:chExt cx="2624827" cy="4114801"/>
          </a:xfrm>
        </p:grpSpPr>
        <p:sp>
          <p:nvSpPr>
            <p:cNvPr id="88" name="Rectangle"/>
            <p:cNvSpPr/>
            <p:nvPr/>
          </p:nvSpPr>
          <p:spPr>
            <a:xfrm>
              <a:off x="5453" y="0"/>
              <a:ext cx="2616201" cy="4114800"/>
            </a:xfrm>
            <a:prstGeom prst="rect">
              <a:avLst/>
            </a:prstGeom>
            <a:solidFill>
              <a:srgbClr val="FFFFFF"/>
            </a:solidFill>
            <a:ln w="12700" cap="flat">
              <a:noFill/>
              <a:miter lim="400000"/>
            </a:ln>
            <a:effectLst>
              <a:outerShdw blurRad="165100" dir="5400000" rotWithShape="0">
                <a:srgbClr val="A7A7A7">
                  <a:alpha val="35000"/>
                </a:srgbClr>
              </a:outerShdw>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Roboto Condensed Regular"/>
                  <a:ea typeface="Roboto Condensed Regular"/>
                  <a:cs typeface="Roboto Condensed Regular"/>
                  <a:sym typeface="Roboto Condensed Regular"/>
                </a:defRPr>
              </a:pPr>
              <a:endParaRPr kumimoji="0" sz="1800" b="0" i="0" u="none" strike="noStrike" kern="1200" cap="none" spc="0" normalizeH="0" baseline="0" noProof="0">
                <a:ln>
                  <a:noFill/>
                </a:ln>
                <a:solidFill>
                  <a:srgbClr val="000000"/>
                </a:solidFill>
                <a:effectLst/>
                <a:uLnTx/>
                <a:uFillTx/>
                <a:latin typeface="Roboto Condensed"/>
                <a:cs typeface="Roboto Condensed"/>
                <a:sym typeface="Roboto Condensed Regular"/>
              </a:endParaRPr>
            </a:p>
          </p:txBody>
        </p:sp>
        <p:sp>
          <p:nvSpPr>
            <p:cNvPr id="89" name="Group"/>
            <p:cNvSpPr/>
            <p:nvPr/>
          </p:nvSpPr>
          <p:spPr>
            <a:xfrm>
              <a:off x="88136" y="947374"/>
              <a:ext cx="2450835" cy="22913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14300" tIns="114300" rIns="114300" bIns="114300" numCol="1" anchor="t">
              <a:spAutoFit/>
            </a:bodyPr>
            <a:lstStyle/>
            <a:p>
              <a:pPr marL="457200" marR="0" lvl="1" indent="0" algn="ctr" defTabSz="889000" rtl="0" eaLnBrk="1" fontAlgn="auto" latinLnBrk="0" hangingPunct="1">
                <a:lnSpc>
                  <a:spcPct val="80000"/>
                </a:lnSpc>
                <a:spcBef>
                  <a:spcPts val="1300"/>
                </a:spcBef>
                <a:spcAft>
                  <a:spcPts val="0"/>
                </a:spcAft>
                <a:buClrTx/>
                <a:buSzTx/>
                <a:buFontTx/>
                <a:buNone/>
                <a:tabLst/>
                <a:defRPr>
                  <a:solidFill>
                    <a:srgbClr val="444444"/>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a:ln>
                    <a:noFill/>
                  </a:ln>
                  <a:solidFill>
                    <a:srgbClr val="444444"/>
                  </a:solidFill>
                  <a:effectLst/>
                  <a:uLnTx/>
                  <a:uFillTx/>
                  <a:latin typeface="Roboto Condensed"/>
                  <a:cs typeface="Roboto Condensed"/>
                  <a:sym typeface="Roboto Condensed Regular"/>
                </a:rPr>
                <a:t>Digital business transformation</a:t>
              </a:r>
            </a:p>
            <a:p>
              <a:pPr marL="457200" marR="0" lvl="1" indent="0" algn="ctr" defTabSz="889000" rtl="0" eaLnBrk="1" fontAlgn="auto" latinLnBrk="0" hangingPunct="1">
                <a:lnSpc>
                  <a:spcPct val="80000"/>
                </a:lnSpc>
                <a:spcBef>
                  <a:spcPts val="1300"/>
                </a:spcBef>
                <a:spcAft>
                  <a:spcPts val="0"/>
                </a:spcAft>
                <a:buClrTx/>
                <a:buSzTx/>
                <a:buFontTx/>
                <a:buNone/>
                <a:tabLst/>
                <a:defRPr>
                  <a:solidFill>
                    <a:srgbClr val="444444"/>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a:ln>
                    <a:noFill/>
                  </a:ln>
                  <a:solidFill>
                    <a:srgbClr val="444444"/>
                  </a:solidFill>
                  <a:effectLst/>
                  <a:uLnTx/>
                  <a:uFillTx/>
                  <a:latin typeface="Roboto Condensed"/>
                  <a:cs typeface="Roboto Condensed"/>
                  <a:sym typeface="Roboto Condensed Regular"/>
                </a:rPr>
                <a:t>Scale agile transformation</a:t>
              </a:r>
            </a:p>
            <a:p>
              <a:pPr marL="457200" marR="0" lvl="1" indent="0" algn="ctr" defTabSz="889000" rtl="0" eaLnBrk="1" fontAlgn="auto" latinLnBrk="0" hangingPunct="1">
                <a:lnSpc>
                  <a:spcPct val="80000"/>
                </a:lnSpc>
                <a:spcBef>
                  <a:spcPts val="1300"/>
                </a:spcBef>
                <a:spcAft>
                  <a:spcPts val="0"/>
                </a:spcAft>
                <a:buClrTx/>
                <a:buSzTx/>
                <a:buFontTx/>
                <a:buNone/>
                <a:tabLst/>
                <a:defRPr>
                  <a:solidFill>
                    <a:srgbClr val="444444"/>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a:ln>
                    <a:noFill/>
                  </a:ln>
                  <a:solidFill>
                    <a:srgbClr val="444444"/>
                  </a:solidFill>
                  <a:effectLst/>
                  <a:uLnTx/>
                  <a:uFillTx/>
                  <a:latin typeface="Roboto Condensed"/>
                  <a:cs typeface="Roboto Condensed"/>
                  <a:sym typeface="Roboto Condensed Regular"/>
                </a:rPr>
                <a:t>Process automation</a:t>
              </a:r>
            </a:p>
            <a:p>
              <a:pPr marL="457200" marR="0" lvl="1" indent="0" algn="ctr" defTabSz="889000" rtl="0" eaLnBrk="1" fontAlgn="auto" latinLnBrk="0" hangingPunct="1">
                <a:lnSpc>
                  <a:spcPct val="80000"/>
                </a:lnSpc>
                <a:spcBef>
                  <a:spcPts val="1300"/>
                </a:spcBef>
                <a:spcAft>
                  <a:spcPts val="0"/>
                </a:spcAft>
                <a:buClrTx/>
                <a:buSzTx/>
                <a:buFontTx/>
                <a:buNone/>
                <a:tabLst/>
                <a:defRPr>
                  <a:solidFill>
                    <a:srgbClr val="444444"/>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a:ln>
                    <a:noFill/>
                  </a:ln>
                  <a:solidFill>
                    <a:srgbClr val="444444"/>
                  </a:solidFill>
                  <a:effectLst/>
                  <a:uLnTx/>
                  <a:uFillTx/>
                  <a:latin typeface="Roboto Condensed"/>
                  <a:cs typeface="Roboto Condensed"/>
                  <a:sym typeface="Roboto Condensed Regular"/>
                </a:rPr>
                <a:t>Lean product management</a:t>
              </a:r>
            </a:p>
          </p:txBody>
        </p:sp>
        <p:sp>
          <p:nvSpPr>
            <p:cNvPr id="90" name="Rectangle"/>
            <p:cNvSpPr/>
            <p:nvPr/>
          </p:nvSpPr>
          <p:spPr>
            <a:xfrm>
              <a:off x="0" y="-1"/>
              <a:ext cx="2624827" cy="804963"/>
            </a:xfrm>
            <a:prstGeom prst="rect">
              <a:avLst/>
            </a:prstGeom>
            <a:solidFill>
              <a:srgbClr val="EEEEEE"/>
            </a:solidFill>
            <a:ln w="12700" cap="flat">
              <a:noFill/>
              <a:miter lim="400000"/>
            </a:ln>
            <a:effectLst>
              <a:outerShdw dir="5400000" rotWithShape="0">
                <a:srgbClr val="000000">
                  <a:alpha val="0"/>
                </a:srgbClr>
              </a:outerShdw>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Roboto Condensed Regular"/>
                  <a:ea typeface="Roboto Condensed Regular"/>
                  <a:cs typeface="Roboto Condensed Regular"/>
                  <a:sym typeface="Roboto Condensed Regular"/>
                </a:defRPr>
              </a:pPr>
              <a:endParaRPr kumimoji="0" sz="1800" b="0" i="0" u="none" strike="noStrike" kern="1200" cap="none" spc="0" normalizeH="0" baseline="0" noProof="0">
                <a:ln>
                  <a:noFill/>
                </a:ln>
                <a:solidFill>
                  <a:srgbClr val="000000"/>
                </a:solidFill>
                <a:effectLst/>
                <a:uLnTx/>
                <a:uFillTx/>
                <a:latin typeface="Roboto Condensed"/>
                <a:cs typeface="Roboto Condensed"/>
                <a:sym typeface="Roboto Condensed Regular"/>
              </a:endParaRPr>
            </a:p>
          </p:txBody>
        </p:sp>
        <p:sp>
          <p:nvSpPr>
            <p:cNvPr id="91" name="Group"/>
            <p:cNvSpPr/>
            <p:nvPr/>
          </p:nvSpPr>
          <p:spPr>
            <a:xfrm>
              <a:off x="291426" y="113678"/>
              <a:ext cx="2044255" cy="5591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81280" tIns="81280" rIns="81280" bIns="81280" numCol="1" anchor="ctr">
              <a:spAutoFit/>
            </a:bodyPr>
            <a:lstStyle>
              <a:lvl1pPr algn="ctr" defTabSz="889000">
                <a:lnSpc>
                  <a:spcPct val="90000"/>
                </a:lnSpc>
                <a:spcBef>
                  <a:spcPts val="800"/>
                </a:spcBef>
                <a:defRPr sz="2800">
                  <a:solidFill>
                    <a:srgbClr val="EE5827"/>
                  </a:solidFill>
                  <a:latin typeface="Roboto Condensed Bold"/>
                  <a:ea typeface="Roboto Condensed Bold"/>
                  <a:cs typeface="Roboto Condensed Bold"/>
                  <a:sym typeface="Roboto Condensed Bold"/>
                </a:defRPr>
              </a:lvl1pPr>
            </a:lstStyle>
            <a:p>
              <a:pPr marL="0" marR="0" lvl="0" indent="0" algn="ctr" defTabSz="889000" rtl="0" eaLnBrk="1" fontAlgn="auto" latinLnBrk="0" hangingPunct="1">
                <a:lnSpc>
                  <a:spcPct val="90000"/>
                </a:lnSpc>
                <a:spcBef>
                  <a:spcPts val="800"/>
                </a:spcBef>
                <a:spcAft>
                  <a:spcPts val="0"/>
                </a:spcAft>
                <a:buClrTx/>
                <a:buSzTx/>
                <a:buFontTx/>
                <a:buNone/>
                <a:tabLst/>
                <a:defRPr/>
              </a:pPr>
              <a:r>
                <a:rPr kumimoji="0" sz="2800" b="0" i="0" u="none" strike="noStrike" kern="1200" cap="none" spc="0" normalizeH="0" baseline="0" noProof="0">
                  <a:ln>
                    <a:noFill/>
                  </a:ln>
                  <a:solidFill>
                    <a:srgbClr val="EE5827"/>
                  </a:solidFill>
                  <a:effectLst/>
                  <a:uLnTx/>
                  <a:uFillTx/>
                  <a:latin typeface="Roboto Condensed"/>
                  <a:cs typeface="Roboto Condensed"/>
                  <a:sym typeface="Roboto Condensed Bold"/>
                </a:rPr>
                <a:t>Transform</a:t>
              </a:r>
            </a:p>
          </p:txBody>
        </p:sp>
      </p:grpSp>
      <p:pic>
        <p:nvPicPr>
          <p:cNvPr id="93" name="border-1.png" descr="border-1.png"/>
          <p:cNvPicPr>
            <a:picLocks noChangeAspect="1"/>
          </p:cNvPicPr>
          <p:nvPr/>
        </p:nvPicPr>
        <p:blipFill>
          <a:blip r:embed="rId2">
            <a:extLst/>
          </a:blip>
          <a:stretch>
            <a:fillRect/>
          </a:stretch>
        </p:blipFill>
        <p:spPr>
          <a:xfrm>
            <a:off x="551010" y="1249063"/>
            <a:ext cx="1422402" cy="63502"/>
          </a:xfrm>
          <a:prstGeom prst="rect">
            <a:avLst/>
          </a:prstGeom>
          <a:ln w="12700">
            <a:miter lim="400000"/>
          </a:ln>
        </p:spPr>
      </p:pic>
    </p:spTree>
    <p:extLst>
      <p:ext uri="{BB962C8B-B14F-4D97-AF65-F5344CB8AC3E}">
        <p14:creationId xmlns:p14="http://schemas.microsoft.com/office/powerpoint/2010/main" val="72263795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1"/>
          <p:cNvSpPr>
            <a:spLocks noGrp="1"/>
          </p:cNvSpPr>
          <p:nvPr>
            <p:ph type="title"/>
          </p:nvPr>
        </p:nvSpPr>
        <p:spPr>
          <a:xfrm>
            <a:off x="609600" y="274638"/>
            <a:ext cx="10972800" cy="1143001"/>
          </a:xfrm>
          <a:prstGeom prst="rect">
            <a:avLst/>
          </a:prstGeom>
        </p:spPr>
        <p:txBody>
          <a:bodyPr/>
          <a:lstStyle/>
          <a:p>
            <a:pPr>
              <a:defRPr>
                <a:solidFill>
                  <a:srgbClr val="000000"/>
                </a:solidFill>
              </a:defRPr>
            </a:pPr>
            <a:r>
              <a:t>Our </a:t>
            </a:r>
            <a:r>
              <a:rPr>
                <a:solidFill>
                  <a:schemeClr val="accent2"/>
                </a:solidFill>
              </a:rPr>
              <a:t>A</a:t>
            </a:r>
            <a:r>
              <a:t>pproach</a:t>
            </a:r>
          </a:p>
        </p:txBody>
      </p:sp>
      <p:sp>
        <p:nvSpPr>
          <p:cNvPr id="96" name="Content Placeholder 2"/>
          <p:cNvSpPr>
            <a:spLocks noGrp="1"/>
          </p:cNvSpPr>
          <p:nvPr>
            <p:ph type="body" idx="1"/>
          </p:nvPr>
        </p:nvSpPr>
        <p:spPr>
          <a:xfrm>
            <a:off x="1587499" y="1799333"/>
            <a:ext cx="4060325" cy="4525966"/>
          </a:xfrm>
          <a:prstGeom prst="rect">
            <a:avLst/>
          </a:prstGeom>
        </p:spPr>
        <p:txBody>
          <a:bodyPr/>
          <a:lstStyle/>
          <a:p>
            <a:pPr marL="0" indent="0" defTabSz="859536">
              <a:lnSpc>
                <a:spcPct val="90000"/>
              </a:lnSpc>
              <a:spcBef>
                <a:spcPts val="400"/>
              </a:spcBef>
              <a:buSzTx/>
              <a:buNone/>
              <a:defRPr sz="1800">
                <a:latin typeface="Roboto Condensed Bold"/>
                <a:ea typeface="Roboto Condensed Bold"/>
                <a:cs typeface="Roboto Condensed Bold"/>
                <a:sym typeface="Roboto Condensed Bold"/>
              </a:defRPr>
            </a:pPr>
            <a:r>
              <a:rPr dirty="0"/>
              <a:t>User Focus</a:t>
            </a:r>
          </a:p>
          <a:p>
            <a:pPr marL="0" indent="0" defTabSz="859536">
              <a:lnSpc>
                <a:spcPct val="90000"/>
              </a:lnSpc>
              <a:spcBef>
                <a:spcPts val="400"/>
              </a:spcBef>
              <a:buSzTx/>
              <a:buNone/>
              <a:defRPr sz="1800"/>
            </a:pPr>
            <a:r>
              <a:rPr dirty="0"/>
              <a:t>Your user is at the heart of everything that we do. This allows us to deliver the best possible UX across every touchpoint.</a:t>
            </a:r>
          </a:p>
          <a:p>
            <a:pPr marL="0" indent="0" defTabSz="859536">
              <a:lnSpc>
                <a:spcPct val="90000"/>
              </a:lnSpc>
              <a:spcBef>
                <a:spcPts val="400"/>
              </a:spcBef>
              <a:buSzTx/>
              <a:buNone/>
              <a:defRPr sz="1800">
                <a:latin typeface="Roboto Condensed Bold"/>
                <a:ea typeface="Roboto Condensed Bold"/>
                <a:cs typeface="Roboto Condensed Bold"/>
                <a:sym typeface="Roboto Condensed Bold"/>
              </a:defRPr>
            </a:pPr>
            <a:endParaRPr dirty="0"/>
          </a:p>
          <a:p>
            <a:pPr marL="0" indent="0" defTabSz="859536">
              <a:lnSpc>
                <a:spcPct val="90000"/>
              </a:lnSpc>
              <a:spcBef>
                <a:spcPts val="400"/>
              </a:spcBef>
              <a:buSzTx/>
              <a:buNone/>
              <a:defRPr sz="1800">
                <a:latin typeface="Roboto Condensed Bold"/>
                <a:ea typeface="Roboto Condensed Bold"/>
                <a:cs typeface="Roboto Condensed Bold"/>
                <a:sym typeface="Roboto Condensed Bold"/>
              </a:defRPr>
            </a:pPr>
            <a:r>
              <a:rPr dirty="0"/>
              <a:t>Business Value</a:t>
            </a:r>
          </a:p>
          <a:p>
            <a:pPr marL="0" indent="0" defTabSz="859536">
              <a:lnSpc>
                <a:spcPct val="90000"/>
              </a:lnSpc>
              <a:spcBef>
                <a:spcPts val="400"/>
              </a:spcBef>
              <a:buSzTx/>
              <a:buNone/>
              <a:defRPr sz="1800"/>
            </a:pPr>
            <a:r>
              <a:rPr dirty="0"/>
              <a:t>We bring commercial insights that create value for our clients at every stage of the process.</a:t>
            </a:r>
          </a:p>
          <a:p>
            <a:pPr marL="322324" indent="-322324" defTabSz="859536">
              <a:lnSpc>
                <a:spcPct val="90000"/>
              </a:lnSpc>
              <a:spcBef>
                <a:spcPts val="400"/>
              </a:spcBef>
              <a:defRPr sz="1800">
                <a:latin typeface="Roboto Condensed Bold"/>
                <a:ea typeface="Roboto Condensed Bold"/>
                <a:cs typeface="Roboto Condensed Bold"/>
                <a:sym typeface="Roboto Condensed Bold"/>
              </a:defRPr>
            </a:pPr>
            <a:endParaRPr dirty="0"/>
          </a:p>
          <a:p>
            <a:pPr marL="0" indent="0" defTabSz="859536">
              <a:lnSpc>
                <a:spcPct val="90000"/>
              </a:lnSpc>
              <a:spcBef>
                <a:spcPts val="400"/>
              </a:spcBef>
              <a:buSzTx/>
              <a:buNone/>
              <a:defRPr sz="1800">
                <a:latin typeface="Roboto Condensed Bold"/>
                <a:ea typeface="Roboto Condensed Bold"/>
                <a:cs typeface="Roboto Condensed Bold"/>
                <a:sym typeface="Roboto Condensed Bold"/>
              </a:defRPr>
            </a:pPr>
            <a:r>
              <a:rPr dirty="0"/>
              <a:t>Technology Excellence</a:t>
            </a:r>
          </a:p>
          <a:p>
            <a:pPr marL="0" indent="0" defTabSz="859536">
              <a:lnSpc>
                <a:spcPct val="90000"/>
              </a:lnSpc>
              <a:spcBef>
                <a:spcPts val="400"/>
              </a:spcBef>
              <a:buSzTx/>
              <a:buNone/>
              <a:defRPr sz="1800"/>
            </a:pPr>
            <a:r>
              <a:rPr dirty="0"/>
              <a:t>We engineer solutions using state-of-the art technologies, ensuring that the best possible results are achieved.</a:t>
            </a:r>
          </a:p>
        </p:txBody>
      </p:sp>
      <p:sp>
        <p:nvSpPr>
          <p:cNvPr id="97" name="Content Placeholder 2"/>
          <p:cNvSpPr/>
          <p:nvPr/>
        </p:nvSpPr>
        <p:spPr>
          <a:xfrm>
            <a:off x="7073900" y="1799333"/>
            <a:ext cx="4177209"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marL="0" marR="0" lvl="0" indent="0" algn="l" defTabSz="859536" rtl="0" eaLnBrk="1" fontAlgn="auto" latinLnBrk="0" hangingPunct="1">
              <a:lnSpc>
                <a:spcPct val="90000"/>
              </a:lnSpc>
              <a:spcBef>
                <a:spcPts val="400"/>
              </a:spcBef>
              <a:spcAft>
                <a:spcPts val="0"/>
              </a:spcAft>
              <a:buClrTx/>
              <a:buSzTx/>
              <a:buFontTx/>
              <a:buNone/>
              <a:tabLst/>
              <a:defRPr>
                <a:solidFill>
                  <a:srgbClr val="404040"/>
                </a:solidFill>
                <a:latin typeface="Roboto Condensed Bold"/>
                <a:ea typeface="Roboto Condensed Bold"/>
                <a:cs typeface="Roboto Condensed Bold"/>
                <a:sym typeface="Roboto Condensed Bold"/>
              </a:defRPr>
            </a:pPr>
            <a:r>
              <a:rPr kumimoji="0" sz="1800" b="0" i="0" u="none" strike="noStrike" kern="1200" cap="none" spc="0" normalizeH="0" baseline="0" noProof="0">
                <a:ln>
                  <a:noFill/>
                </a:ln>
                <a:solidFill>
                  <a:srgbClr val="404040"/>
                </a:solidFill>
                <a:effectLst/>
                <a:uLnTx/>
                <a:uFillTx/>
                <a:latin typeface="Roboto Condensed Bold"/>
                <a:sym typeface="Roboto Condensed Bold"/>
              </a:rPr>
              <a:t>Collaboration</a:t>
            </a:r>
            <a:endParaRPr kumimoji="0" sz="1800" b="1" i="0" u="none" strike="noStrike" kern="1200" cap="none" spc="0" normalizeH="0" baseline="0" noProof="0">
              <a:ln>
                <a:noFill/>
              </a:ln>
              <a:solidFill>
                <a:srgbClr val="404040"/>
              </a:solidFill>
              <a:effectLst/>
              <a:uLnTx/>
              <a:uFillTx/>
              <a:latin typeface="Gotham Book"/>
              <a:ea typeface="Gotham Book"/>
              <a:cs typeface="Gotham Book"/>
              <a:sym typeface="Gotham Book"/>
            </a:endParaRPr>
          </a:p>
          <a:p>
            <a:pPr marL="0" marR="0" lvl="0" indent="0" algn="l" defTabSz="859536" rtl="0" eaLnBrk="1" fontAlgn="auto" latinLnBrk="0" hangingPunct="1">
              <a:lnSpc>
                <a:spcPct val="90000"/>
              </a:lnSpc>
              <a:spcBef>
                <a:spcPts val="400"/>
              </a:spcBef>
              <a:spcAft>
                <a:spcPts val="0"/>
              </a:spcAft>
              <a:buClrTx/>
              <a:buSzTx/>
              <a:buFontTx/>
              <a:buNone/>
              <a:tabLst/>
              <a:defRPr>
                <a:solidFill>
                  <a:srgbClr val="404040"/>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a:ln>
                  <a:noFill/>
                </a:ln>
                <a:solidFill>
                  <a:srgbClr val="404040"/>
                </a:solidFill>
                <a:effectLst/>
                <a:uLnTx/>
                <a:uFillTx/>
                <a:latin typeface="Roboto Condensed Regular"/>
                <a:sym typeface="Roboto Condensed Regular"/>
              </a:rPr>
              <a:t>Unlike others, we partner with you to ensure that we truly understand your vision and strive to surpass your expectations.</a:t>
            </a:r>
            <a:endParaRPr kumimoji="0" sz="1800" b="0" i="0" u="none" strike="noStrike" kern="1200" cap="none" spc="0" normalizeH="0" baseline="0" noProof="0">
              <a:ln>
                <a:noFill/>
              </a:ln>
              <a:solidFill>
                <a:srgbClr val="404040"/>
              </a:solidFill>
              <a:effectLst/>
              <a:uLnTx/>
              <a:uFillTx/>
              <a:latin typeface="Gotham Book"/>
              <a:ea typeface="Gotham Book"/>
              <a:cs typeface="Gotham Book"/>
              <a:sym typeface="Gotham Book"/>
            </a:endParaRPr>
          </a:p>
          <a:p>
            <a:pPr marL="322324" marR="0" lvl="0" indent="-322324" algn="l" defTabSz="859536" rtl="0" eaLnBrk="1" fontAlgn="auto" latinLnBrk="0" hangingPunct="1">
              <a:lnSpc>
                <a:spcPct val="90000"/>
              </a:lnSpc>
              <a:spcBef>
                <a:spcPts val="400"/>
              </a:spcBef>
              <a:spcAft>
                <a:spcPts val="0"/>
              </a:spcAft>
              <a:buClrTx/>
              <a:buSzPct val="100000"/>
              <a:buFont typeface="Arial"/>
              <a:buChar char="•"/>
              <a:tabLst/>
              <a:defRPr>
                <a:solidFill>
                  <a:srgbClr val="404040"/>
                </a:solidFill>
                <a:latin typeface="Gotham Book"/>
                <a:ea typeface="Gotham Book"/>
                <a:cs typeface="Gotham Book"/>
                <a:sym typeface="Gotham Book"/>
              </a:defRPr>
            </a:pPr>
            <a:endParaRPr kumimoji="0" sz="1800" b="0" i="0" u="none" strike="noStrike" kern="1200" cap="none" spc="0" normalizeH="0" baseline="0" noProof="0">
              <a:ln>
                <a:noFill/>
              </a:ln>
              <a:solidFill>
                <a:srgbClr val="404040"/>
              </a:solidFill>
              <a:effectLst/>
              <a:uLnTx/>
              <a:uFillTx/>
              <a:latin typeface="Gotham Book"/>
              <a:ea typeface="Gotham Book"/>
              <a:cs typeface="Gotham Book"/>
              <a:sym typeface="Gotham Book"/>
            </a:endParaRPr>
          </a:p>
          <a:p>
            <a:pPr marL="0" marR="0" lvl="0" indent="0" algn="l" defTabSz="859536" rtl="0" eaLnBrk="1" fontAlgn="auto" latinLnBrk="0" hangingPunct="1">
              <a:lnSpc>
                <a:spcPct val="90000"/>
              </a:lnSpc>
              <a:spcBef>
                <a:spcPts val="400"/>
              </a:spcBef>
              <a:spcAft>
                <a:spcPts val="0"/>
              </a:spcAft>
              <a:buClrTx/>
              <a:buSzTx/>
              <a:buFontTx/>
              <a:buNone/>
              <a:tabLst/>
              <a:defRPr>
                <a:solidFill>
                  <a:srgbClr val="404040"/>
                </a:solidFill>
                <a:latin typeface="Roboto Condensed Bold"/>
                <a:ea typeface="Roboto Condensed Bold"/>
                <a:cs typeface="Roboto Condensed Bold"/>
                <a:sym typeface="Roboto Condensed Bold"/>
              </a:defRPr>
            </a:pPr>
            <a:r>
              <a:rPr kumimoji="0" sz="1800" b="0" i="0" u="none" strike="noStrike" kern="1200" cap="none" spc="0" normalizeH="0" baseline="0" noProof="0">
                <a:ln>
                  <a:noFill/>
                </a:ln>
                <a:solidFill>
                  <a:srgbClr val="404040"/>
                </a:solidFill>
                <a:effectLst/>
                <a:uLnTx/>
                <a:uFillTx/>
                <a:latin typeface="Roboto Condensed Bold"/>
                <a:sym typeface="Roboto Condensed Bold"/>
              </a:rPr>
              <a:t>Talent</a:t>
            </a:r>
            <a:endParaRPr kumimoji="0" sz="1800" b="1" i="0" u="none" strike="noStrike" kern="1200" cap="none" spc="0" normalizeH="0" baseline="0" noProof="0">
              <a:ln>
                <a:noFill/>
              </a:ln>
              <a:solidFill>
                <a:srgbClr val="404040"/>
              </a:solidFill>
              <a:effectLst/>
              <a:uLnTx/>
              <a:uFillTx/>
              <a:latin typeface="Gotham Book"/>
              <a:ea typeface="Gotham Book"/>
              <a:cs typeface="Gotham Book"/>
              <a:sym typeface="Gotham Book"/>
            </a:endParaRPr>
          </a:p>
          <a:p>
            <a:pPr marL="0" marR="0" lvl="0" indent="0" algn="l" defTabSz="859536" rtl="0" eaLnBrk="1" fontAlgn="auto" latinLnBrk="0" hangingPunct="1">
              <a:lnSpc>
                <a:spcPct val="90000"/>
              </a:lnSpc>
              <a:spcBef>
                <a:spcPts val="400"/>
              </a:spcBef>
              <a:spcAft>
                <a:spcPts val="0"/>
              </a:spcAft>
              <a:buClrTx/>
              <a:buSzTx/>
              <a:buFontTx/>
              <a:buNone/>
              <a:tabLst/>
              <a:defRPr>
                <a:solidFill>
                  <a:srgbClr val="404040"/>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a:ln>
                  <a:noFill/>
                </a:ln>
                <a:solidFill>
                  <a:srgbClr val="404040"/>
                </a:solidFill>
                <a:effectLst/>
                <a:uLnTx/>
                <a:uFillTx/>
                <a:latin typeface="Roboto Condensed Regular"/>
                <a:sym typeface="Roboto Condensed Regular"/>
              </a:rPr>
              <a:t>We only hire the best talent and provide a competitive environment, encouraging continuous improvement.</a:t>
            </a:r>
            <a:endParaRPr kumimoji="0" sz="1800" b="0" i="0" u="none" strike="noStrike" kern="1200" cap="none" spc="0" normalizeH="0" baseline="0" noProof="0">
              <a:ln>
                <a:noFill/>
              </a:ln>
              <a:solidFill>
                <a:srgbClr val="404040"/>
              </a:solidFill>
              <a:effectLst/>
              <a:uLnTx/>
              <a:uFillTx/>
              <a:latin typeface="Gotham Book"/>
              <a:ea typeface="Gotham Book"/>
              <a:cs typeface="Gotham Book"/>
              <a:sym typeface="Gotham Book"/>
            </a:endParaRPr>
          </a:p>
          <a:p>
            <a:pPr marL="322324" marR="0" lvl="0" indent="-322324" algn="l" defTabSz="859536" rtl="0" eaLnBrk="1" fontAlgn="auto" latinLnBrk="0" hangingPunct="1">
              <a:lnSpc>
                <a:spcPct val="90000"/>
              </a:lnSpc>
              <a:spcBef>
                <a:spcPts val="400"/>
              </a:spcBef>
              <a:spcAft>
                <a:spcPts val="0"/>
              </a:spcAft>
              <a:buClrTx/>
              <a:buSzPct val="100000"/>
              <a:buFont typeface="Arial"/>
              <a:buChar char="•"/>
              <a:tabLst/>
              <a:defRPr>
                <a:solidFill>
                  <a:srgbClr val="404040"/>
                </a:solidFill>
                <a:latin typeface="Gotham Book"/>
                <a:ea typeface="Gotham Book"/>
                <a:cs typeface="Gotham Book"/>
                <a:sym typeface="Gotham Book"/>
              </a:defRPr>
            </a:pPr>
            <a:endParaRPr kumimoji="0" sz="1800" b="0" i="0" u="none" strike="noStrike" kern="1200" cap="none" spc="0" normalizeH="0" baseline="0" noProof="0">
              <a:ln>
                <a:noFill/>
              </a:ln>
              <a:solidFill>
                <a:srgbClr val="404040"/>
              </a:solidFill>
              <a:effectLst/>
              <a:uLnTx/>
              <a:uFillTx/>
              <a:latin typeface="Gotham Book"/>
              <a:ea typeface="Gotham Book"/>
              <a:cs typeface="Gotham Book"/>
              <a:sym typeface="Gotham Book"/>
            </a:endParaRPr>
          </a:p>
          <a:p>
            <a:pPr marL="0" marR="0" lvl="0" indent="0" algn="l" defTabSz="859536" rtl="0" eaLnBrk="1" fontAlgn="auto" latinLnBrk="0" hangingPunct="1">
              <a:lnSpc>
                <a:spcPct val="90000"/>
              </a:lnSpc>
              <a:spcBef>
                <a:spcPts val="400"/>
              </a:spcBef>
              <a:spcAft>
                <a:spcPts val="0"/>
              </a:spcAft>
              <a:buClrTx/>
              <a:buSzTx/>
              <a:buFontTx/>
              <a:buNone/>
              <a:tabLst/>
              <a:defRPr>
                <a:solidFill>
                  <a:srgbClr val="404040"/>
                </a:solidFill>
                <a:latin typeface="Roboto Condensed Bold"/>
                <a:ea typeface="Roboto Condensed Bold"/>
                <a:cs typeface="Roboto Condensed Bold"/>
                <a:sym typeface="Roboto Condensed Bold"/>
              </a:defRPr>
            </a:pPr>
            <a:r>
              <a:rPr kumimoji="0" sz="1800" b="0" i="0" u="none" strike="noStrike" kern="1200" cap="none" spc="0" normalizeH="0" baseline="0" noProof="0">
                <a:ln>
                  <a:noFill/>
                </a:ln>
                <a:solidFill>
                  <a:srgbClr val="404040"/>
                </a:solidFill>
                <a:effectLst/>
                <a:uLnTx/>
                <a:uFillTx/>
                <a:latin typeface="Roboto Condensed Bold"/>
                <a:sym typeface="Roboto Condensed Bold"/>
              </a:rPr>
              <a:t>Transparency</a:t>
            </a:r>
            <a:endParaRPr kumimoji="0" sz="1800" b="1" i="0" u="none" strike="noStrike" kern="1200" cap="none" spc="0" normalizeH="0" baseline="0" noProof="0">
              <a:ln>
                <a:noFill/>
              </a:ln>
              <a:solidFill>
                <a:srgbClr val="404040"/>
              </a:solidFill>
              <a:effectLst/>
              <a:uLnTx/>
              <a:uFillTx/>
              <a:latin typeface="Gotham Book"/>
              <a:ea typeface="Gotham Book"/>
              <a:cs typeface="Gotham Book"/>
              <a:sym typeface="Gotham Book"/>
            </a:endParaRPr>
          </a:p>
          <a:p>
            <a:pPr marL="0" marR="0" lvl="0" indent="0" algn="l" defTabSz="859536" rtl="0" eaLnBrk="1" fontAlgn="auto" latinLnBrk="0" hangingPunct="1">
              <a:lnSpc>
                <a:spcPct val="90000"/>
              </a:lnSpc>
              <a:spcBef>
                <a:spcPts val="400"/>
              </a:spcBef>
              <a:spcAft>
                <a:spcPts val="0"/>
              </a:spcAft>
              <a:buClrTx/>
              <a:buSzTx/>
              <a:buFontTx/>
              <a:buNone/>
              <a:tabLst/>
              <a:defRPr>
                <a:solidFill>
                  <a:srgbClr val="404040"/>
                </a:solidFill>
                <a:latin typeface="Roboto Condensed Regular"/>
                <a:ea typeface="Roboto Condensed Regular"/>
                <a:cs typeface="Roboto Condensed Regular"/>
                <a:sym typeface="Roboto Condensed Regular"/>
              </a:defRPr>
            </a:pPr>
            <a:r>
              <a:rPr kumimoji="0" sz="1800" b="0" i="0" u="none" strike="noStrike" kern="1200" cap="none" spc="0" normalizeH="0" baseline="0" noProof="0">
                <a:ln>
                  <a:noFill/>
                </a:ln>
                <a:solidFill>
                  <a:srgbClr val="404040"/>
                </a:solidFill>
                <a:effectLst/>
                <a:uLnTx/>
                <a:uFillTx/>
                <a:latin typeface="Roboto Condensed Regular"/>
                <a:sym typeface="Roboto Condensed Regular"/>
              </a:rPr>
              <a:t>Our processes are structured for you to be in control, with all the project information available at your fingertips.</a:t>
            </a:r>
          </a:p>
        </p:txBody>
      </p:sp>
      <p:pic>
        <p:nvPicPr>
          <p:cNvPr id="98"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9609" y="1774295"/>
            <a:ext cx="697770" cy="711725"/>
          </a:xfrm>
          <a:prstGeom prst="rect">
            <a:avLst/>
          </a:prstGeom>
          <a:ln w="12700">
            <a:miter lim="400000"/>
          </a:ln>
        </p:spPr>
      </p:pic>
      <p:pic>
        <p:nvPicPr>
          <p:cNvPr id="99"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887" y="3191217"/>
            <a:ext cx="715215" cy="715215"/>
          </a:xfrm>
          <a:prstGeom prst="rect">
            <a:avLst/>
          </a:prstGeom>
          <a:ln w="12700">
            <a:miter lim="400000"/>
          </a:ln>
        </p:spPr>
      </p:pic>
      <p:pic>
        <p:nvPicPr>
          <p:cNvPr id="100"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9609" y="4550018"/>
            <a:ext cx="697770" cy="711725"/>
          </a:xfrm>
          <a:prstGeom prst="rect">
            <a:avLst/>
          </a:prstGeom>
          <a:ln w="12700">
            <a:miter lim="400000"/>
          </a:ln>
        </p:spPr>
      </p:pic>
      <p:pic>
        <p:nvPicPr>
          <p:cNvPr id="101"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277" y="1774295"/>
            <a:ext cx="691087" cy="691087"/>
          </a:xfrm>
          <a:prstGeom prst="rect">
            <a:avLst/>
          </a:prstGeom>
          <a:ln w="12700">
            <a:miter lim="400000"/>
          </a:ln>
        </p:spPr>
      </p:pic>
      <p:pic>
        <p:nvPicPr>
          <p:cNvPr id="102"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277" y="3191217"/>
            <a:ext cx="691087" cy="691087"/>
          </a:xfrm>
          <a:prstGeom prst="rect">
            <a:avLst/>
          </a:prstGeom>
          <a:ln w="12700">
            <a:miter lim="400000"/>
          </a:ln>
        </p:spPr>
      </p:pic>
      <p:pic>
        <p:nvPicPr>
          <p:cNvPr id="103"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111" y="4573171"/>
            <a:ext cx="665419" cy="665419"/>
          </a:xfrm>
          <a:prstGeom prst="rect">
            <a:avLst/>
          </a:prstGeom>
          <a:ln w="12700">
            <a:miter lim="400000"/>
          </a:ln>
        </p:spPr>
      </p:pic>
      <p:pic>
        <p:nvPicPr>
          <p:cNvPr id="104" name="border-1.png" descr="border-1.png"/>
          <p:cNvPicPr>
            <a:picLocks noChangeAspect="1"/>
          </p:cNvPicPr>
          <p:nvPr/>
        </p:nvPicPr>
        <p:blipFill>
          <a:blip r:embed="rId8">
            <a:extLst/>
          </a:blip>
          <a:stretch>
            <a:fillRect/>
          </a:stretch>
        </p:blipFill>
        <p:spPr>
          <a:xfrm>
            <a:off x="716110" y="1249063"/>
            <a:ext cx="1422402" cy="63502"/>
          </a:xfrm>
          <a:prstGeom prst="rect">
            <a:avLst/>
          </a:prstGeom>
          <a:ln w="12700">
            <a:miter lim="400000"/>
          </a:ln>
        </p:spPr>
      </p:pic>
    </p:spTree>
    <p:extLst>
      <p:ext uri="{BB962C8B-B14F-4D97-AF65-F5344CB8AC3E}">
        <p14:creationId xmlns:p14="http://schemas.microsoft.com/office/powerpoint/2010/main" val="23334995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itle 1"/>
          <p:cNvSpPr>
            <a:spLocks noGrp="1"/>
          </p:cNvSpPr>
          <p:nvPr>
            <p:ph type="title"/>
          </p:nvPr>
        </p:nvSpPr>
        <p:spPr>
          <a:xfrm>
            <a:off x="609600" y="274638"/>
            <a:ext cx="10972800" cy="1143001"/>
          </a:xfrm>
          <a:prstGeom prst="rect">
            <a:avLst/>
          </a:prstGeom>
        </p:spPr>
        <p:txBody>
          <a:bodyPr/>
          <a:lstStyle/>
          <a:p>
            <a:pPr>
              <a:defRPr>
                <a:solidFill>
                  <a:srgbClr val="000000"/>
                </a:solidFill>
              </a:defRPr>
            </a:pPr>
            <a:r>
              <a:t>OUR </a:t>
            </a:r>
            <a:r>
              <a:rPr>
                <a:solidFill>
                  <a:schemeClr val="accent2"/>
                </a:solidFill>
              </a:rPr>
              <a:t>A</a:t>
            </a:r>
            <a:r>
              <a:t>DVANTAGE</a:t>
            </a:r>
          </a:p>
        </p:txBody>
      </p:sp>
      <p:graphicFrame>
        <p:nvGraphicFramePr>
          <p:cNvPr id="107" name="Table 2"/>
          <p:cNvGraphicFramePr/>
          <p:nvPr/>
        </p:nvGraphicFramePr>
        <p:xfrm>
          <a:off x="1498861" y="1568665"/>
          <a:ext cx="9056287" cy="4930320"/>
        </p:xfrm>
        <a:graphic>
          <a:graphicData uri="http://schemas.openxmlformats.org/drawingml/2006/table">
            <a:tbl>
              <a:tblPr/>
              <a:tblGrid>
                <a:gridCol w="2370900">
                  <a:extLst>
                    <a:ext uri="{9D8B030D-6E8A-4147-A177-3AD203B41FA5}">
                      <a16:colId xmlns:a16="http://schemas.microsoft.com/office/drawing/2014/main" val="20000"/>
                    </a:ext>
                  </a:extLst>
                </a:gridCol>
                <a:gridCol w="2177920">
                  <a:extLst>
                    <a:ext uri="{9D8B030D-6E8A-4147-A177-3AD203B41FA5}">
                      <a16:colId xmlns:a16="http://schemas.microsoft.com/office/drawing/2014/main" val="20001"/>
                    </a:ext>
                  </a:extLst>
                </a:gridCol>
                <a:gridCol w="2108999">
                  <a:extLst>
                    <a:ext uri="{9D8B030D-6E8A-4147-A177-3AD203B41FA5}">
                      <a16:colId xmlns:a16="http://schemas.microsoft.com/office/drawing/2014/main" val="20002"/>
                    </a:ext>
                  </a:extLst>
                </a:gridCol>
                <a:gridCol w="2398468">
                  <a:extLst>
                    <a:ext uri="{9D8B030D-6E8A-4147-A177-3AD203B41FA5}">
                      <a16:colId xmlns:a16="http://schemas.microsoft.com/office/drawing/2014/main" val="20003"/>
                    </a:ext>
                  </a:extLst>
                </a:gridCol>
              </a:tblGrid>
              <a:tr h="641350">
                <a:tc>
                  <a:txBody>
                    <a:bodyPr/>
                    <a:lstStyle/>
                    <a:p>
                      <a:pPr lvl="1" indent="457200" algn="l">
                        <a:defRPr sz="1600">
                          <a:solidFill>
                            <a:srgbClr val="FFFFFF"/>
                          </a:solidFill>
                          <a:latin typeface="Oswald Regular"/>
                          <a:ea typeface="Oswald Regular"/>
                          <a:cs typeface="Oswald Regular"/>
                          <a:sym typeface="Oswald Regular"/>
                        </a:defRPr>
                      </a:pPr>
                      <a:r>
                        <a:t> </a:t>
                      </a:r>
                    </a:p>
                  </a:txBody>
                  <a:tcPr marL="12700" marR="12700" marT="12700" marB="12700" anchor="b" horzOverflow="overflow">
                    <a:lnL w="6350">
                      <a:solidFill>
                        <a:srgbClr val="D0CECE"/>
                      </a:solidFill>
                    </a:lnL>
                    <a:lnR w="6350">
                      <a:solidFill>
                        <a:srgbClr val="D0CECE"/>
                      </a:solidFill>
                    </a:lnR>
                    <a:lnT w="6350">
                      <a:solidFill>
                        <a:srgbClr val="D0CECE"/>
                      </a:solidFill>
                    </a:lnT>
                    <a:lnB w="6350">
                      <a:solidFill>
                        <a:srgbClr val="D0CECE"/>
                      </a:solidFill>
                    </a:lnB>
                    <a:solidFill>
                      <a:srgbClr val="054371"/>
                    </a:solidFill>
                  </a:tcPr>
                </a:tc>
                <a:tc>
                  <a:txBody>
                    <a:bodyPr/>
                    <a:lstStyle/>
                    <a:p>
                      <a:pPr algn="ctr">
                        <a:defRPr sz="1800"/>
                      </a:pPr>
                      <a:r>
                        <a:rPr sz="1600">
                          <a:solidFill>
                            <a:srgbClr val="FFFFFF"/>
                          </a:solidFill>
                          <a:latin typeface="Oswald Regular"/>
                          <a:ea typeface="Oswald Regular"/>
                          <a:cs typeface="Oswald Regular"/>
                          <a:sym typeface="Oswald Regular"/>
                        </a:rPr>
                        <a:t>Innovify</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054371"/>
                    </a:solidFill>
                  </a:tcPr>
                </a:tc>
                <a:tc>
                  <a:txBody>
                    <a:bodyPr/>
                    <a:lstStyle/>
                    <a:p>
                      <a:pPr algn="ctr">
                        <a:defRPr sz="1800"/>
                      </a:pPr>
                      <a:r>
                        <a:rPr sz="1600">
                          <a:solidFill>
                            <a:srgbClr val="FFFFFF"/>
                          </a:solidFill>
                          <a:latin typeface="Oswald Regular"/>
                          <a:ea typeface="Oswald Regular"/>
                          <a:cs typeface="Oswald Regular"/>
                          <a:sym typeface="Oswald Regular"/>
                        </a:rPr>
                        <a:t>In-House Teams</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054371"/>
                    </a:solidFill>
                  </a:tcPr>
                </a:tc>
                <a:tc>
                  <a:txBody>
                    <a:bodyPr/>
                    <a:lstStyle/>
                    <a:p>
                      <a:pPr algn="ctr">
                        <a:defRPr sz="1600">
                          <a:solidFill>
                            <a:srgbClr val="FFFFFF"/>
                          </a:solidFill>
                          <a:latin typeface="Oswald Regular"/>
                          <a:ea typeface="Oswald Regular"/>
                          <a:cs typeface="Oswald Regular"/>
                          <a:sym typeface="Oswald Regular"/>
                        </a:defRPr>
                      </a:pPr>
                      <a:r>
                        <a:t>Outsourcing </a:t>
                      </a:r>
                      <a:endParaRPr sz="1800"/>
                    </a:p>
                    <a:p>
                      <a:pPr algn="ctr">
                        <a:defRPr sz="1600">
                          <a:solidFill>
                            <a:srgbClr val="FFFFFF"/>
                          </a:solidFill>
                          <a:latin typeface="Oswald Regular"/>
                          <a:ea typeface="Oswald Regular"/>
                          <a:cs typeface="Oswald Regular"/>
                          <a:sym typeface="Oswald Regular"/>
                        </a:defRPr>
                      </a:pPr>
                      <a:r>
                        <a:t>(Agencies &amp; Offshoring)</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054371"/>
                    </a:solidFill>
                  </a:tcPr>
                </a:tc>
                <a:extLst>
                  <a:ext uri="{0D108BD9-81ED-4DB2-BD59-A6C34878D82A}">
                    <a16:rowId xmlns:a16="http://schemas.microsoft.com/office/drawing/2014/main" val="10000"/>
                  </a:ext>
                </a:extLst>
              </a:tr>
              <a:tr h="459014">
                <a:tc>
                  <a:txBody>
                    <a:bodyPr/>
                    <a:lstStyle/>
                    <a:p>
                      <a:pPr lvl="1" indent="457200" algn="l">
                        <a:defRPr sz="1400">
                          <a:solidFill>
                            <a:srgbClr val="FFFFFF"/>
                          </a:solidFill>
                          <a:latin typeface="Oswald Regular"/>
                          <a:ea typeface="Oswald Regular"/>
                          <a:cs typeface="Oswald Regular"/>
                          <a:sym typeface="Oswald Regular"/>
                        </a:defRPr>
                      </a:pPr>
                      <a:r>
                        <a:t>Cost Efficient </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054371"/>
                    </a:solidFill>
                  </a:tcPr>
                </a:tc>
                <a:tc>
                  <a:txBody>
                    <a:bodyPr/>
                    <a:lstStyle/>
                    <a:p>
                      <a:pPr algn="ctr">
                        <a:defRPr sz="1800"/>
                      </a:pPr>
                      <a:r>
                        <a:rPr sz="1400">
                          <a:solidFill>
                            <a:srgbClr val="FFFFFF"/>
                          </a:solidFill>
                          <a:sym typeface="Calibri"/>
                        </a:rPr>
                        <a:t>Medium</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05A28"/>
                    </a:solidFill>
                  </a:tcPr>
                </a:tc>
                <a:tc>
                  <a:txBody>
                    <a:bodyPr/>
                    <a:lstStyle/>
                    <a:p>
                      <a:pPr algn="ctr">
                        <a:defRPr sz="1800"/>
                      </a:pPr>
                      <a:r>
                        <a:rPr sz="1400">
                          <a:solidFill>
                            <a:srgbClr val="404040"/>
                          </a:solidFill>
                          <a:sym typeface="Calibri"/>
                        </a:rPr>
                        <a:t>Low</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2F2F2"/>
                    </a:solidFill>
                  </a:tcPr>
                </a:tc>
                <a:tc>
                  <a:txBody>
                    <a:bodyPr/>
                    <a:lstStyle/>
                    <a:p>
                      <a:pPr algn="ctr">
                        <a:defRPr sz="1800"/>
                      </a:pPr>
                      <a:r>
                        <a:rPr sz="1400">
                          <a:solidFill>
                            <a:srgbClr val="404040"/>
                          </a:solidFill>
                          <a:sym typeface="Calibri"/>
                        </a:rPr>
                        <a:t>High</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2F2F2"/>
                    </a:solidFill>
                  </a:tcPr>
                </a:tc>
                <a:extLst>
                  <a:ext uri="{0D108BD9-81ED-4DB2-BD59-A6C34878D82A}">
                    <a16:rowId xmlns:a16="http://schemas.microsoft.com/office/drawing/2014/main" val="10001"/>
                  </a:ext>
                </a:extLst>
              </a:tr>
              <a:tr h="565150">
                <a:tc>
                  <a:txBody>
                    <a:bodyPr/>
                    <a:lstStyle/>
                    <a:p>
                      <a:pPr lvl="1" indent="457200" algn="l">
                        <a:defRPr sz="1400">
                          <a:solidFill>
                            <a:srgbClr val="FFFFFF"/>
                          </a:solidFill>
                          <a:latin typeface="Oswald Regular"/>
                          <a:ea typeface="Oswald Regular"/>
                          <a:cs typeface="Oswald Regular"/>
                          <a:sym typeface="Oswald Regular"/>
                        </a:defRPr>
                      </a:pPr>
                      <a:r>
                        <a:t>Wide &amp; Deep Tech Stack            </a:t>
                      </a:r>
                    </a:p>
                    <a:p>
                      <a:pPr lvl="1" indent="457200" algn="l">
                        <a:defRPr sz="1400">
                          <a:solidFill>
                            <a:srgbClr val="FFFFFF"/>
                          </a:solidFill>
                          <a:latin typeface="Oswald Regular"/>
                          <a:ea typeface="Oswald Regular"/>
                          <a:cs typeface="Oswald Regular"/>
                          <a:sym typeface="Oswald Regular"/>
                        </a:defRPr>
                      </a:pPr>
                      <a:r>
                        <a:t>Capabilities</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054371"/>
                    </a:solidFill>
                  </a:tcPr>
                </a:tc>
                <a:tc>
                  <a:txBody>
                    <a:bodyPr/>
                    <a:lstStyle/>
                    <a:p>
                      <a:pPr algn="ctr">
                        <a:defRPr sz="1800"/>
                      </a:pPr>
                      <a:r>
                        <a:rPr sz="1400">
                          <a:solidFill>
                            <a:srgbClr val="FFFFFF"/>
                          </a:solidFill>
                          <a:sym typeface="Calibri"/>
                        </a:rPr>
                        <a:t>High</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05A28"/>
                    </a:solidFill>
                  </a:tcPr>
                </a:tc>
                <a:tc>
                  <a:txBody>
                    <a:bodyPr/>
                    <a:lstStyle/>
                    <a:p>
                      <a:pPr algn="ctr">
                        <a:defRPr sz="1800"/>
                      </a:pPr>
                      <a:r>
                        <a:rPr sz="1400">
                          <a:solidFill>
                            <a:srgbClr val="404040"/>
                          </a:solidFill>
                          <a:sym typeface="Calibri"/>
                        </a:rPr>
                        <a:t>Low</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noFill/>
                  </a:tcPr>
                </a:tc>
                <a:tc>
                  <a:txBody>
                    <a:bodyPr/>
                    <a:lstStyle/>
                    <a:p>
                      <a:pPr algn="ctr">
                        <a:defRPr sz="1800"/>
                      </a:pPr>
                      <a:r>
                        <a:rPr sz="1400">
                          <a:solidFill>
                            <a:srgbClr val="404040"/>
                          </a:solidFill>
                          <a:sym typeface="Calibri"/>
                        </a:rPr>
                        <a:t>Medium</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noFill/>
                  </a:tcPr>
                </a:tc>
                <a:extLst>
                  <a:ext uri="{0D108BD9-81ED-4DB2-BD59-A6C34878D82A}">
                    <a16:rowId xmlns:a16="http://schemas.microsoft.com/office/drawing/2014/main" val="10002"/>
                  </a:ext>
                </a:extLst>
              </a:tr>
              <a:tr h="459014">
                <a:tc>
                  <a:txBody>
                    <a:bodyPr/>
                    <a:lstStyle/>
                    <a:p>
                      <a:pPr lvl="1" indent="457200" algn="l">
                        <a:defRPr sz="1400">
                          <a:solidFill>
                            <a:srgbClr val="FFFFFF"/>
                          </a:solidFill>
                          <a:latin typeface="Oswald Regular"/>
                          <a:ea typeface="Oswald Regular"/>
                          <a:cs typeface="Oswald Regular"/>
                          <a:sym typeface="Oswald Regular"/>
                        </a:defRPr>
                      </a:pPr>
                      <a:r>
                        <a:t>Product Management</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054371"/>
                    </a:solidFill>
                  </a:tcPr>
                </a:tc>
                <a:tc>
                  <a:txBody>
                    <a:bodyPr/>
                    <a:lstStyle/>
                    <a:p>
                      <a:pPr algn="ctr">
                        <a:defRPr sz="1800"/>
                      </a:pPr>
                      <a:r>
                        <a:rPr sz="1400">
                          <a:solidFill>
                            <a:srgbClr val="FFFFFF"/>
                          </a:solidFill>
                          <a:sym typeface="Calibri"/>
                        </a:rPr>
                        <a:t>High</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05A28"/>
                    </a:solidFill>
                  </a:tcPr>
                </a:tc>
                <a:tc>
                  <a:txBody>
                    <a:bodyPr/>
                    <a:lstStyle/>
                    <a:p>
                      <a:pPr algn="ctr">
                        <a:defRPr sz="1800"/>
                      </a:pPr>
                      <a:r>
                        <a:rPr sz="1400">
                          <a:solidFill>
                            <a:srgbClr val="404040"/>
                          </a:solidFill>
                          <a:sym typeface="Calibri"/>
                        </a:rPr>
                        <a:t>High</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2F2F2"/>
                    </a:solidFill>
                  </a:tcPr>
                </a:tc>
                <a:tc>
                  <a:txBody>
                    <a:bodyPr/>
                    <a:lstStyle/>
                    <a:p>
                      <a:pPr algn="ctr">
                        <a:defRPr sz="1800"/>
                      </a:pPr>
                      <a:r>
                        <a:rPr sz="1400">
                          <a:solidFill>
                            <a:srgbClr val="404040"/>
                          </a:solidFill>
                          <a:sym typeface="Calibri"/>
                        </a:rPr>
                        <a:t>Low</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2F2F2"/>
                    </a:solidFill>
                  </a:tcPr>
                </a:tc>
                <a:extLst>
                  <a:ext uri="{0D108BD9-81ED-4DB2-BD59-A6C34878D82A}">
                    <a16:rowId xmlns:a16="http://schemas.microsoft.com/office/drawing/2014/main" val="10003"/>
                  </a:ext>
                </a:extLst>
              </a:tr>
              <a:tr h="459014">
                <a:tc>
                  <a:txBody>
                    <a:bodyPr/>
                    <a:lstStyle/>
                    <a:p>
                      <a:pPr lvl="1" indent="457200" algn="l">
                        <a:defRPr sz="1400">
                          <a:solidFill>
                            <a:srgbClr val="FFFFFF"/>
                          </a:solidFill>
                          <a:latin typeface="Oswald Regular"/>
                          <a:ea typeface="Oswald Regular"/>
                          <a:cs typeface="Oswald Regular"/>
                          <a:sym typeface="Oswald Regular"/>
                        </a:defRPr>
                      </a:pPr>
                      <a:r>
                        <a:t>Agile Transformation</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054371"/>
                    </a:solidFill>
                  </a:tcPr>
                </a:tc>
                <a:tc>
                  <a:txBody>
                    <a:bodyPr/>
                    <a:lstStyle/>
                    <a:p>
                      <a:pPr algn="ctr">
                        <a:defRPr sz="1800"/>
                      </a:pPr>
                      <a:r>
                        <a:rPr sz="1400">
                          <a:solidFill>
                            <a:srgbClr val="FFFFFF"/>
                          </a:solidFill>
                          <a:sym typeface="Calibri"/>
                        </a:rPr>
                        <a:t>High</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05A28"/>
                    </a:solidFill>
                  </a:tcPr>
                </a:tc>
                <a:tc>
                  <a:txBody>
                    <a:bodyPr/>
                    <a:lstStyle/>
                    <a:p>
                      <a:pPr algn="ctr">
                        <a:defRPr sz="1800"/>
                      </a:pPr>
                      <a:r>
                        <a:rPr sz="1400">
                          <a:solidFill>
                            <a:srgbClr val="404040"/>
                          </a:solidFill>
                          <a:sym typeface="Calibri"/>
                        </a:rPr>
                        <a:t>Medium</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noFill/>
                  </a:tcPr>
                </a:tc>
                <a:tc>
                  <a:txBody>
                    <a:bodyPr/>
                    <a:lstStyle/>
                    <a:p>
                      <a:pPr algn="ctr">
                        <a:defRPr sz="1800"/>
                      </a:pPr>
                      <a:r>
                        <a:rPr sz="1400">
                          <a:solidFill>
                            <a:srgbClr val="404040"/>
                          </a:solidFill>
                          <a:sym typeface="Calibri"/>
                        </a:rPr>
                        <a:t>Low</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noFill/>
                  </a:tcPr>
                </a:tc>
                <a:extLst>
                  <a:ext uri="{0D108BD9-81ED-4DB2-BD59-A6C34878D82A}">
                    <a16:rowId xmlns:a16="http://schemas.microsoft.com/office/drawing/2014/main" val="10004"/>
                  </a:ext>
                </a:extLst>
              </a:tr>
              <a:tr h="565150">
                <a:tc>
                  <a:txBody>
                    <a:bodyPr/>
                    <a:lstStyle/>
                    <a:p>
                      <a:pPr lvl="1" indent="457200" algn="l">
                        <a:defRPr sz="1400">
                          <a:solidFill>
                            <a:srgbClr val="FFFFFF"/>
                          </a:solidFill>
                          <a:latin typeface="Oswald Regular"/>
                          <a:ea typeface="Oswald Regular"/>
                          <a:cs typeface="Oswald Regular"/>
                          <a:sym typeface="Oswald Regular"/>
                        </a:defRPr>
                      </a:pPr>
                      <a:r>
                        <a:t>On-site Client</a:t>
                      </a:r>
                    </a:p>
                    <a:p>
                      <a:pPr lvl="1" indent="457200" algn="l">
                        <a:defRPr sz="1400">
                          <a:solidFill>
                            <a:srgbClr val="FFFFFF"/>
                          </a:solidFill>
                          <a:latin typeface="Oswald Regular"/>
                          <a:ea typeface="Oswald Regular"/>
                          <a:cs typeface="Oswald Regular"/>
                          <a:sym typeface="Oswald Regular"/>
                        </a:defRPr>
                      </a:pPr>
                      <a:r>
                        <a:t>Collaboration</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054371"/>
                    </a:solidFill>
                  </a:tcPr>
                </a:tc>
                <a:tc>
                  <a:txBody>
                    <a:bodyPr/>
                    <a:lstStyle/>
                    <a:p>
                      <a:pPr algn="ctr">
                        <a:defRPr sz="1800"/>
                      </a:pPr>
                      <a:r>
                        <a:rPr sz="1400">
                          <a:solidFill>
                            <a:srgbClr val="FFFFFF"/>
                          </a:solidFill>
                          <a:sym typeface="Calibri"/>
                        </a:rPr>
                        <a:t>High</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05A28"/>
                    </a:solidFill>
                  </a:tcPr>
                </a:tc>
                <a:tc>
                  <a:txBody>
                    <a:bodyPr/>
                    <a:lstStyle/>
                    <a:p>
                      <a:pPr algn="ctr">
                        <a:defRPr sz="1800"/>
                      </a:pPr>
                      <a:r>
                        <a:rPr sz="1400">
                          <a:solidFill>
                            <a:srgbClr val="404040"/>
                          </a:solidFill>
                          <a:sym typeface="Calibri"/>
                        </a:rPr>
                        <a:t>High</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2F2F2"/>
                    </a:solidFill>
                  </a:tcPr>
                </a:tc>
                <a:tc>
                  <a:txBody>
                    <a:bodyPr/>
                    <a:lstStyle/>
                    <a:p>
                      <a:pPr algn="ctr">
                        <a:defRPr sz="1800"/>
                      </a:pPr>
                      <a:r>
                        <a:rPr sz="1400">
                          <a:solidFill>
                            <a:srgbClr val="404040"/>
                          </a:solidFill>
                          <a:sym typeface="Calibri"/>
                        </a:rPr>
                        <a:t>Low</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2F2F2"/>
                    </a:solidFill>
                  </a:tcPr>
                </a:tc>
                <a:extLst>
                  <a:ext uri="{0D108BD9-81ED-4DB2-BD59-A6C34878D82A}">
                    <a16:rowId xmlns:a16="http://schemas.microsoft.com/office/drawing/2014/main" val="10005"/>
                  </a:ext>
                </a:extLst>
              </a:tr>
              <a:tr h="565150">
                <a:tc>
                  <a:txBody>
                    <a:bodyPr/>
                    <a:lstStyle/>
                    <a:p>
                      <a:pPr lvl="1" indent="457200" algn="l">
                        <a:defRPr sz="1400">
                          <a:solidFill>
                            <a:srgbClr val="FFFFFF"/>
                          </a:solidFill>
                          <a:latin typeface="Oswald Regular"/>
                          <a:ea typeface="Oswald Regular"/>
                          <a:cs typeface="Oswald Regular"/>
                          <a:sym typeface="Oswald Regular"/>
                        </a:defRPr>
                      </a:pPr>
                      <a:r>
                        <a:t>Extreme Programming</a:t>
                      </a:r>
                    </a:p>
                    <a:p>
                      <a:pPr lvl="1" indent="457200" algn="l">
                        <a:defRPr sz="1400">
                          <a:solidFill>
                            <a:srgbClr val="FFFFFF"/>
                          </a:solidFill>
                          <a:latin typeface="Oswald Regular"/>
                          <a:ea typeface="Oswald Regular"/>
                          <a:cs typeface="Oswald Regular"/>
                          <a:sym typeface="Oswald Regular"/>
                        </a:defRPr>
                      </a:pPr>
                      <a:r>
                        <a:t>Principles</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054371"/>
                    </a:solidFill>
                  </a:tcPr>
                </a:tc>
                <a:tc>
                  <a:txBody>
                    <a:bodyPr/>
                    <a:lstStyle/>
                    <a:p>
                      <a:pPr algn="ctr">
                        <a:defRPr sz="1800"/>
                      </a:pPr>
                      <a:r>
                        <a:rPr sz="1400">
                          <a:solidFill>
                            <a:srgbClr val="FFFFFF"/>
                          </a:solidFill>
                          <a:sym typeface="Calibri"/>
                        </a:rPr>
                        <a:t>High</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05A28"/>
                    </a:solidFill>
                  </a:tcPr>
                </a:tc>
                <a:tc>
                  <a:txBody>
                    <a:bodyPr/>
                    <a:lstStyle/>
                    <a:p>
                      <a:pPr algn="ctr">
                        <a:defRPr sz="1800"/>
                      </a:pPr>
                      <a:r>
                        <a:rPr sz="1400">
                          <a:solidFill>
                            <a:srgbClr val="404040"/>
                          </a:solidFill>
                          <a:sym typeface="Calibri"/>
                        </a:rPr>
                        <a:t>High</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noFill/>
                  </a:tcPr>
                </a:tc>
                <a:tc>
                  <a:txBody>
                    <a:bodyPr/>
                    <a:lstStyle/>
                    <a:p>
                      <a:pPr algn="ctr">
                        <a:defRPr sz="1800"/>
                      </a:pPr>
                      <a:r>
                        <a:rPr sz="1400">
                          <a:solidFill>
                            <a:srgbClr val="404040"/>
                          </a:solidFill>
                          <a:sym typeface="Calibri"/>
                        </a:rPr>
                        <a:t>Low</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noFill/>
                  </a:tcPr>
                </a:tc>
                <a:extLst>
                  <a:ext uri="{0D108BD9-81ED-4DB2-BD59-A6C34878D82A}">
                    <a16:rowId xmlns:a16="http://schemas.microsoft.com/office/drawing/2014/main" val="10006"/>
                  </a:ext>
                </a:extLst>
              </a:tr>
              <a:tr h="459014">
                <a:tc>
                  <a:txBody>
                    <a:bodyPr/>
                    <a:lstStyle/>
                    <a:p>
                      <a:pPr lvl="1" indent="457200" algn="l">
                        <a:defRPr sz="1400">
                          <a:solidFill>
                            <a:srgbClr val="FFFFFF"/>
                          </a:solidFill>
                          <a:latin typeface="Oswald Regular"/>
                          <a:ea typeface="Oswald Regular"/>
                          <a:cs typeface="Oswald Regular"/>
                          <a:sym typeface="Oswald Regular"/>
                        </a:defRPr>
                      </a:pPr>
                      <a:r>
                        <a:t>Software Quality</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054371"/>
                    </a:solidFill>
                  </a:tcPr>
                </a:tc>
                <a:tc>
                  <a:txBody>
                    <a:bodyPr/>
                    <a:lstStyle/>
                    <a:p>
                      <a:pPr algn="ctr">
                        <a:defRPr sz="1800"/>
                      </a:pPr>
                      <a:r>
                        <a:rPr sz="1400">
                          <a:solidFill>
                            <a:srgbClr val="FFFFFF"/>
                          </a:solidFill>
                          <a:sym typeface="Calibri"/>
                        </a:rPr>
                        <a:t>High</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05A28"/>
                    </a:solidFill>
                  </a:tcPr>
                </a:tc>
                <a:tc>
                  <a:txBody>
                    <a:bodyPr/>
                    <a:lstStyle/>
                    <a:p>
                      <a:pPr algn="ctr">
                        <a:defRPr sz="1800"/>
                      </a:pPr>
                      <a:r>
                        <a:rPr sz="1400">
                          <a:solidFill>
                            <a:srgbClr val="404040"/>
                          </a:solidFill>
                          <a:sym typeface="Calibri"/>
                        </a:rPr>
                        <a:t>High</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2F2F2"/>
                    </a:solidFill>
                  </a:tcPr>
                </a:tc>
                <a:tc>
                  <a:txBody>
                    <a:bodyPr/>
                    <a:lstStyle/>
                    <a:p>
                      <a:pPr algn="ctr">
                        <a:defRPr sz="1800"/>
                      </a:pPr>
                      <a:r>
                        <a:rPr sz="1400">
                          <a:solidFill>
                            <a:srgbClr val="404040"/>
                          </a:solidFill>
                          <a:sym typeface="Calibri"/>
                        </a:rPr>
                        <a:t>Low</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2F2F2"/>
                    </a:solidFill>
                  </a:tcPr>
                </a:tc>
                <a:extLst>
                  <a:ext uri="{0D108BD9-81ED-4DB2-BD59-A6C34878D82A}">
                    <a16:rowId xmlns:a16="http://schemas.microsoft.com/office/drawing/2014/main" val="10007"/>
                  </a:ext>
                </a:extLst>
              </a:tr>
              <a:tr h="459014">
                <a:tc>
                  <a:txBody>
                    <a:bodyPr/>
                    <a:lstStyle/>
                    <a:p>
                      <a:pPr lvl="1" indent="457200" algn="l">
                        <a:defRPr sz="1400">
                          <a:solidFill>
                            <a:srgbClr val="FFFFFF"/>
                          </a:solidFill>
                          <a:latin typeface="Oswald Regular"/>
                          <a:ea typeface="Oswald Regular"/>
                          <a:cs typeface="Oswald Regular"/>
                          <a:sym typeface="Oswald Regular"/>
                        </a:defRPr>
                      </a:pPr>
                      <a:r>
                        <a:t>Support Services</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054371"/>
                    </a:solidFill>
                  </a:tcPr>
                </a:tc>
                <a:tc>
                  <a:txBody>
                    <a:bodyPr/>
                    <a:lstStyle/>
                    <a:p>
                      <a:pPr algn="ctr">
                        <a:defRPr sz="1800"/>
                      </a:pPr>
                      <a:r>
                        <a:rPr sz="1400">
                          <a:solidFill>
                            <a:srgbClr val="FFFFFF"/>
                          </a:solidFill>
                          <a:sym typeface="Calibri"/>
                        </a:rPr>
                        <a:t>High</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05A28"/>
                    </a:solidFill>
                  </a:tcPr>
                </a:tc>
                <a:tc>
                  <a:txBody>
                    <a:bodyPr/>
                    <a:lstStyle/>
                    <a:p>
                      <a:pPr algn="ctr">
                        <a:defRPr sz="1800"/>
                      </a:pPr>
                      <a:r>
                        <a:rPr sz="1400">
                          <a:solidFill>
                            <a:srgbClr val="404040"/>
                          </a:solidFill>
                          <a:sym typeface="Calibri"/>
                        </a:rPr>
                        <a:t>Low</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noFill/>
                  </a:tcPr>
                </a:tc>
                <a:tc>
                  <a:txBody>
                    <a:bodyPr/>
                    <a:lstStyle/>
                    <a:p>
                      <a:pPr algn="ctr">
                        <a:defRPr sz="1800"/>
                      </a:pPr>
                      <a:r>
                        <a:rPr sz="1400">
                          <a:solidFill>
                            <a:srgbClr val="404040"/>
                          </a:solidFill>
                          <a:sym typeface="Calibri"/>
                        </a:rPr>
                        <a:t>Low</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noFill/>
                  </a:tcPr>
                </a:tc>
                <a:extLst>
                  <a:ext uri="{0D108BD9-81ED-4DB2-BD59-A6C34878D82A}">
                    <a16:rowId xmlns:a16="http://schemas.microsoft.com/office/drawing/2014/main" val="10008"/>
                  </a:ext>
                </a:extLst>
              </a:tr>
              <a:tr h="298450">
                <a:tc>
                  <a:txBody>
                    <a:bodyPr/>
                    <a:lstStyle/>
                    <a:p>
                      <a:pPr lvl="1" indent="457200" algn="l">
                        <a:defRPr sz="1400">
                          <a:solidFill>
                            <a:srgbClr val="FFFFFF"/>
                          </a:solidFill>
                          <a:latin typeface="Oswald Regular"/>
                          <a:ea typeface="Oswald Regular"/>
                          <a:cs typeface="Oswald Regular"/>
                          <a:sym typeface="Oswald Regular"/>
                        </a:defRPr>
                      </a:pPr>
                      <a:r>
                        <a:t>Expert Talent Network</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054371"/>
                    </a:solidFill>
                  </a:tcPr>
                </a:tc>
                <a:tc>
                  <a:txBody>
                    <a:bodyPr/>
                    <a:lstStyle/>
                    <a:p>
                      <a:pPr algn="ctr">
                        <a:defRPr sz="1800"/>
                      </a:pPr>
                      <a:r>
                        <a:rPr sz="1400">
                          <a:solidFill>
                            <a:srgbClr val="FFFFFF"/>
                          </a:solidFill>
                          <a:sym typeface="Calibri"/>
                        </a:rPr>
                        <a:t>High</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05A28"/>
                    </a:solidFill>
                  </a:tcPr>
                </a:tc>
                <a:tc>
                  <a:txBody>
                    <a:bodyPr/>
                    <a:lstStyle/>
                    <a:p>
                      <a:pPr algn="ctr">
                        <a:defRPr sz="1800"/>
                      </a:pPr>
                      <a:r>
                        <a:rPr sz="1400">
                          <a:solidFill>
                            <a:srgbClr val="404040"/>
                          </a:solidFill>
                          <a:sym typeface="Calibri"/>
                        </a:rPr>
                        <a:t>Low</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2F2F2"/>
                    </a:solidFill>
                  </a:tcPr>
                </a:tc>
                <a:tc>
                  <a:txBody>
                    <a:bodyPr/>
                    <a:lstStyle/>
                    <a:p>
                      <a:pPr algn="ctr">
                        <a:defRPr sz="1800"/>
                      </a:pPr>
                      <a:r>
                        <a:rPr sz="1400">
                          <a:solidFill>
                            <a:srgbClr val="404040"/>
                          </a:solidFill>
                          <a:sym typeface="Calibri"/>
                        </a:rPr>
                        <a:t>Low</a:t>
                      </a:r>
                    </a:p>
                  </a:txBody>
                  <a:tcPr marL="12700" marR="12700" marT="12700" marB="12700" anchor="ctr" horzOverflow="overflow">
                    <a:lnL w="6350">
                      <a:solidFill>
                        <a:srgbClr val="D0CECE"/>
                      </a:solidFill>
                    </a:lnL>
                    <a:lnR w="6350">
                      <a:solidFill>
                        <a:srgbClr val="D0CECE"/>
                      </a:solidFill>
                    </a:lnR>
                    <a:lnT w="6350">
                      <a:solidFill>
                        <a:srgbClr val="D0CECE"/>
                      </a:solidFill>
                    </a:lnT>
                    <a:lnB w="6350">
                      <a:solidFill>
                        <a:srgbClr val="D0CECE"/>
                      </a:solidFill>
                    </a:lnB>
                    <a:solidFill>
                      <a:srgbClr val="F2F2F2"/>
                    </a:solidFill>
                  </a:tcPr>
                </a:tc>
                <a:extLst>
                  <a:ext uri="{0D108BD9-81ED-4DB2-BD59-A6C34878D82A}">
                    <a16:rowId xmlns:a16="http://schemas.microsoft.com/office/drawing/2014/main" val="10009"/>
                  </a:ext>
                </a:extLst>
              </a:tr>
            </a:tbl>
          </a:graphicData>
        </a:graphic>
      </p:graphicFrame>
      <p:pic>
        <p:nvPicPr>
          <p:cNvPr id="108" name="border-1.png" descr="border-1.png"/>
          <p:cNvPicPr>
            <a:picLocks noChangeAspect="1"/>
          </p:cNvPicPr>
          <p:nvPr/>
        </p:nvPicPr>
        <p:blipFill>
          <a:blip r:embed="rId2">
            <a:extLst/>
          </a:blip>
          <a:stretch>
            <a:fillRect/>
          </a:stretch>
        </p:blipFill>
        <p:spPr>
          <a:xfrm>
            <a:off x="716110" y="1249063"/>
            <a:ext cx="1422402" cy="63502"/>
          </a:xfrm>
          <a:prstGeom prst="rect">
            <a:avLst/>
          </a:prstGeom>
          <a:ln w="12700">
            <a:miter lim="400000"/>
          </a:ln>
        </p:spPr>
      </p:pic>
    </p:spTree>
    <p:extLst>
      <p:ext uri="{BB962C8B-B14F-4D97-AF65-F5344CB8AC3E}">
        <p14:creationId xmlns:p14="http://schemas.microsoft.com/office/powerpoint/2010/main" val="106079453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itle 1"/>
          <p:cNvSpPr>
            <a:spLocks noGrp="1"/>
          </p:cNvSpPr>
          <p:nvPr>
            <p:ph type="title"/>
          </p:nvPr>
        </p:nvSpPr>
        <p:spPr>
          <a:xfrm>
            <a:off x="609600" y="274638"/>
            <a:ext cx="10972800" cy="1143001"/>
          </a:xfrm>
          <a:prstGeom prst="rect">
            <a:avLst/>
          </a:prstGeom>
        </p:spPr>
        <p:txBody>
          <a:bodyPr/>
          <a:lstStyle/>
          <a:p>
            <a:pPr>
              <a:defRPr>
                <a:solidFill>
                  <a:srgbClr val="000000"/>
                </a:solidFill>
              </a:defRPr>
            </a:pPr>
            <a:r>
              <a:t>Our</a:t>
            </a:r>
            <a:r>
              <a:rPr>
                <a:solidFill>
                  <a:schemeClr val="accent2"/>
                </a:solidFill>
              </a:rPr>
              <a:t> i</a:t>
            </a:r>
            <a:r>
              <a:t>ndustry experience</a:t>
            </a:r>
          </a:p>
        </p:txBody>
      </p:sp>
      <p:grpSp>
        <p:nvGrpSpPr>
          <p:cNvPr id="119" name="Group 5"/>
          <p:cNvGrpSpPr/>
          <p:nvPr/>
        </p:nvGrpSpPr>
        <p:grpSpPr>
          <a:xfrm>
            <a:off x="4884127" y="1653150"/>
            <a:ext cx="2488900" cy="4511486"/>
            <a:chOff x="0" y="0"/>
            <a:chExt cx="2488898" cy="4511485"/>
          </a:xfrm>
        </p:grpSpPr>
        <p:pic>
          <p:nvPicPr>
            <p:cNvPr id="111" name="Picture 3" descr="Picture 3"/>
            <p:cNvPicPr>
              <a:picLocks noChangeAspect="1"/>
            </p:cNvPicPr>
            <p:nvPr/>
          </p:nvPicPr>
          <p:blipFill>
            <a:blip r:embed="rId2">
              <a:extLst/>
            </a:blip>
            <a:stretch>
              <a:fillRect/>
            </a:stretch>
          </p:blipFill>
          <p:spPr>
            <a:xfrm>
              <a:off x="974448" y="0"/>
              <a:ext cx="540002" cy="540001"/>
            </a:xfrm>
            <a:prstGeom prst="rect">
              <a:avLst/>
            </a:prstGeom>
            <a:ln w="12700" cap="flat">
              <a:noFill/>
              <a:miter lim="400000"/>
            </a:ln>
            <a:effectLst/>
          </p:spPr>
        </p:pic>
        <p:pic>
          <p:nvPicPr>
            <p:cNvPr id="112" name="Picture 6" descr="Picture 6"/>
            <p:cNvPicPr>
              <a:picLocks noChangeAspect="1"/>
            </p:cNvPicPr>
            <p:nvPr/>
          </p:nvPicPr>
          <p:blipFill>
            <a:blip r:embed="rId3">
              <a:extLst/>
            </a:blip>
            <a:stretch>
              <a:fillRect/>
            </a:stretch>
          </p:blipFill>
          <p:spPr>
            <a:xfrm>
              <a:off x="974448" y="1177208"/>
              <a:ext cx="540002" cy="540002"/>
            </a:xfrm>
            <a:prstGeom prst="rect">
              <a:avLst/>
            </a:prstGeom>
            <a:ln w="12700" cap="flat">
              <a:noFill/>
              <a:miter lim="400000"/>
            </a:ln>
            <a:effectLst/>
          </p:spPr>
        </p:pic>
        <p:pic>
          <p:nvPicPr>
            <p:cNvPr id="113" name="Picture 9" descr="Picture 9"/>
            <p:cNvPicPr>
              <a:picLocks noChangeAspect="1"/>
            </p:cNvPicPr>
            <p:nvPr/>
          </p:nvPicPr>
          <p:blipFill>
            <a:blip r:embed="rId4">
              <a:extLst/>
            </a:blip>
            <a:stretch>
              <a:fillRect/>
            </a:stretch>
          </p:blipFill>
          <p:spPr>
            <a:xfrm>
              <a:off x="1014201" y="2556293"/>
              <a:ext cx="460497" cy="460497"/>
            </a:xfrm>
            <a:prstGeom prst="rect">
              <a:avLst/>
            </a:prstGeom>
            <a:ln w="12700" cap="flat">
              <a:noFill/>
              <a:miter lim="400000"/>
            </a:ln>
            <a:effectLst/>
          </p:spPr>
        </p:pic>
        <p:pic>
          <p:nvPicPr>
            <p:cNvPr id="114" name="Picture 12" descr="Picture 12"/>
            <p:cNvPicPr>
              <a:picLocks noChangeAspect="1"/>
            </p:cNvPicPr>
            <p:nvPr/>
          </p:nvPicPr>
          <p:blipFill>
            <a:blip r:embed="rId5">
              <a:extLst/>
            </a:blip>
            <a:stretch>
              <a:fillRect/>
            </a:stretch>
          </p:blipFill>
          <p:spPr>
            <a:xfrm>
              <a:off x="974448" y="3583488"/>
              <a:ext cx="540002" cy="540002"/>
            </a:xfrm>
            <a:prstGeom prst="rect">
              <a:avLst/>
            </a:prstGeom>
            <a:ln w="12700" cap="flat">
              <a:noFill/>
              <a:miter lim="400000"/>
            </a:ln>
            <a:effectLst/>
          </p:spPr>
        </p:pic>
        <p:sp>
          <p:nvSpPr>
            <p:cNvPr id="115" name="TextBox 4"/>
            <p:cNvSpPr/>
            <p:nvPr/>
          </p:nvSpPr>
          <p:spPr>
            <a:xfrm>
              <a:off x="0" y="692407"/>
              <a:ext cx="2488898" cy="3327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lgn="ctr">
                <a:defRPr sz="1400">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000000"/>
                  </a:solidFill>
                  <a:effectLst/>
                  <a:uLnTx/>
                  <a:uFillTx/>
                  <a:latin typeface="Roboto Condensed Regular"/>
                  <a:sym typeface="Roboto Condensed Regular"/>
                </a:rPr>
                <a:t>Entertainment, Media &amp; Publishing</a:t>
              </a:r>
            </a:p>
          </p:txBody>
        </p:sp>
        <p:sp>
          <p:nvSpPr>
            <p:cNvPr id="116" name="TextBox 19"/>
            <p:cNvSpPr/>
            <p:nvPr/>
          </p:nvSpPr>
          <p:spPr>
            <a:xfrm>
              <a:off x="457738" y="1935650"/>
              <a:ext cx="1573420" cy="3327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lgn="ctr">
                <a:defRPr sz="1400">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000000"/>
                  </a:solidFill>
                  <a:effectLst/>
                  <a:uLnTx/>
                  <a:uFillTx/>
                  <a:latin typeface="Roboto Condensed Regular"/>
                  <a:sym typeface="Roboto Condensed Regular"/>
                </a:rPr>
                <a:t>Education &amp; Learning</a:t>
              </a:r>
            </a:p>
          </p:txBody>
        </p:sp>
        <p:sp>
          <p:nvSpPr>
            <p:cNvPr id="117" name="TextBox 22"/>
            <p:cNvSpPr/>
            <p:nvPr/>
          </p:nvSpPr>
          <p:spPr>
            <a:xfrm>
              <a:off x="397923" y="3082750"/>
              <a:ext cx="1693053" cy="3327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lgn="ctr">
                <a:defRPr sz="1400">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000000"/>
                  </a:solidFill>
                  <a:effectLst/>
                  <a:uLnTx/>
                  <a:uFillTx/>
                  <a:latin typeface="Roboto Condensed Regular"/>
                  <a:sym typeface="Roboto Condensed Regular"/>
                </a:rPr>
                <a:t>Software &amp; Technology</a:t>
              </a:r>
            </a:p>
          </p:txBody>
        </p:sp>
        <p:sp>
          <p:nvSpPr>
            <p:cNvPr id="118" name="TextBox 25"/>
            <p:cNvSpPr/>
            <p:nvPr/>
          </p:nvSpPr>
          <p:spPr>
            <a:xfrm>
              <a:off x="520984" y="4178746"/>
              <a:ext cx="1446929" cy="3327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lgn="ctr">
                <a:defRPr sz="1400">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000000"/>
                  </a:solidFill>
                  <a:effectLst/>
                  <a:uLnTx/>
                  <a:uFillTx/>
                  <a:latin typeface="Roboto Condensed Regular"/>
                  <a:sym typeface="Roboto Condensed Regular"/>
                </a:rPr>
                <a:t>Travel &amp; Hospitality</a:t>
              </a:r>
            </a:p>
          </p:txBody>
        </p:sp>
      </p:grpSp>
      <p:grpSp>
        <p:nvGrpSpPr>
          <p:cNvPr id="128" name="Group 3"/>
          <p:cNvGrpSpPr/>
          <p:nvPr/>
        </p:nvGrpSpPr>
        <p:grpSpPr>
          <a:xfrm>
            <a:off x="1193124" y="1653150"/>
            <a:ext cx="2504179" cy="4511486"/>
            <a:chOff x="0" y="0"/>
            <a:chExt cx="2504178" cy="4511485"/>
          </a:xfrm>
        </p:grpSpPr>
        <p:pic>
          <p:nvPicPr>
            <p:cNvPr id="120" name="Picture 2" descr="Picture 2"/>
            <p:cNvPicPr>
              <a:picLocks noChangeAspect="1"/>
            </p:cNvPicPr>
            <p:nvPr/>
          </p:nvPicPr>
          <p:blipFill>
            <a:blip r:embed="rId6">
              <a:extLst/>
            </a:blip>
            <a:stretch>
              <a:fillRect/>
            </a:stretch>
          </p:blipFill>
          <p:spPr>
            <a:xfrm>
              <a:off x="982088" y="0"/>
              <a:ext cx="540002" cy="540001"/>
            </a:xfrm>
            <a:prstGeom prst="rect">
              <a:avLst/>
            </a:prstGeom>
            <a:ln w="12700" cap="flat">
              <a:noFill/>
              <a:miter lim="400000"/>
            </a:ln>
            <a:effectLst/>
          </p:spPr>
        </p:pic>
        <p:pic>
          <p:nvPicPr>
            <p:cNvPr id="121" name="Picture 5" descr="Picture 5"/>
            <p:cNvPicPr>
              <a:picLocks noChangeAspect="1"/>
            </p:cNvPicPr>
            <p:nvPr/>
          </p:nvPicPr>
          <p:blipFill>
            <a:blip r:embed="rId7">
              <a:extLst/>
            </a:blip>
            <a:stretch>
              <a:fillRect/>
            </a:stretch>
          </p:blipFill>
          <p:spPr>
            <a:xfrm>
              <a:off x="982088" y="1177208"/>
              <a:ext cx="540002" cy="540002"/>
            </a:xfrm>
            <a:prstGeom prst="rect">
              <a:avLst/>
            </a:prstGeom>
            <a:ln w="12700" cap="flat">
              <a:noFill/>
              <a:miter lim="400000"/>
            </a:ln>
            <a:effectLst/>
          </p:spPr>
        </p:pic>
        <p:pic>
          <p:nvPicPr>
            <p:cNvPr id="122" name="Picture 8" descr="Picture 8"/>
            <p:cNvPicPr>
              <a:picLocks noChangeAspect="1"/>
            </p:cNvPicPr>
            <p:nvPr/>
          </p:nvPicPr>
          <p:blipFill>
            <a:blip r:embed="rId8">
              <a:extLst/>
            </a:blip>
            <a:stretch>
              <a:fillRect/>
            </a:stretch>
          </p:blipFill>
          <p:spPr>
            <a:xfrm>
              <a:off x="982088" y="2552989"/>
              <a:ext cx="540002" cy="540002"/>
            </a:xfrm>
            <a:prstGeom prst="rect">
              <a:avLst/>
            </a:prstGeom>
            <a:ln w="12700" cap="flat">
              <a:noFill/>
              <a:miter lim="400000"/>
            </a:ln>
            <a:effectLst/>
          </p:spPr>
        </p:pic>
        <p:pic>
          <p:nvPicPr>
            <p:cNvPr id="123" name="Picture 11" descr="Picture 11"/>
            <p:cNvPicPr>
              <a:picLocks noChangeAspect="1"/>
            </p:cNvPicPr>
            <p:nvPr/>
          </p:nvPicPr>
          <p:blipFill>
            <a:blip r:embed="rId9">
              <a:extLst/>
            </a:blip>
            <a:stretch>
              <a:fillRect/>
            </a:stretch>
          </p:blipFill>
          <p:spPr>
            <a:xfrm>
              <a:off x="982088" y="3583488"/>
              <a:ext cx="540002" cy="540002"/>
            </a:xfrm>
            <a:prstGeom prst="rect">
              <a:avLst/>
            </a:prstGeom>
            <a:ln w="12700" cap="flat">
              <a:noFill/>
              <a:miter lim="400000"/>
            </a:ln>
            <a:effectLst/>
          </p:spPr>
        </p:pic>
        <p:sp>
          <p:nvSpPr>
            <p:cNvPr id="124" name="TextBox 17"/>
            <p:cNvSpPr/>
            <p:nvPr/>
          </p:nvSpPr>
          <p:spPr>
            <a:xfrm>
              <a:off x="573335" y="692408"/>
              <a:ext cx="1357508" cy="3327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lgn="ctr">
                <a:defRPr sz="1400">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Roboto Condensed Regular"/>
                  <a:sym typeface="Roboto Condensed Regular"/>
                </a:rPr>
                <a:t>Financial Services</a:t>
              </a:r>
            </a:p>
          </p:txBody>
        </p:sp>
        <p:sp>
          <p:nvSpPr>
            <p:cNvPr id="125" name="TextBox 20"/>
            <p:cNvSpPr/>
            <p:nvPr/>
          </p:nvSpPr>
          <p:spPr>
            <a:xfrm>
              <a:off x="860220" y="1935649"/>
              <a:ext cx="783738" cy="3327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lgn="ctr">
                <a:defRPr sz="1400">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000000"/>
                  </a:solidFill>
                  <a:effectLst/>
                  <a:uLnTx/>
                  <a:uFillTx/>
                  <a:latin typeface="Roboto Condensed Regular"/>
                  <a:sym typeface="Roboto Condensed Regular"/>
                </a:rPr>
                <a:t>Insurance</a:t>
              </a:r>
            </a:p>
          </p:txBody>
        </p:sp>
        <p:sp>
          <p:nvSpPr>
            <p:cNvPr id="126" name="TextBox 23"/>
            <p:cNvSpPr/>
            <p:nvPr/>
          </p:nvSpPr>
          <p:spPr>
            <a:xfrm>
              <a:off x="0" y="3082751"/>
              <a:ext cx="2504178" cy="3327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lgn="ctr">
                <a:defRPr sz="1400">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000000"/>
                  </a:solidFill>
                  <a:effectLst/>
                  <a:uLnTx/>
                  <a:uFillTx/>
                  <a:latin typeface="Roboto Condensed Regular"/>
                  <a:sym typeface="Roboto Condensed Regular"/>
                </a:rPr>
                <a:t>Retail, eCommerce &amp; Marketplaces</a:t>
              </a:r>
            </a:p>
          </p:txBody>
        </p:sp>
        <p:sp>
          <p:nvSpPr>
            <p:cNvPr id="127" name="TextBox 26"/>
            <p:cNvSpPr/>
            <p:nvPr/>
          </p:nvSpPr>
          <p:spPr>
            <a:xfrm>
              <a:off x="779264" y="4178746"/>
              <a:ext cx="945651" cy="3327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lgn="ctr">
                <a:defRPr sz="1400">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000000"/>
                  </a:solidFill>
                  <a:effectLst/>
                  <a:uLnTx/>
                  <a:uFillTx/>
                  <a:latin typeface="Roboto Condensed Regular"/>
                  <a:sym typeface="Roboto Condensed Regular"/>
                </a:rPr>
                <a:t>Government</a:t>
              </a:r>
            </a:p>
          </p:txBody>
        </p:sp>
      </p:grpSp>
      <p:grpSp>
        <p:nvGrpSpPr>
          <p:cNvPr id="137" name="Group 7"/>
          <p:cNvGrpSpPr/>
          <p:nvPr/>
        </p:nvGrpSpPr>
        <p:grpSpPr>
          <a:xfrm>
            <a:off x="8841742" y="1653150"/>
            <a:ext cx="1729256" cy="4511486"/>
            <a:chOff x="0" y="0"/>
            <a:chExt cx="1729255" cy="4511485"/>
          </a:xfrm>
        </p:grpSpPr>
        <p:pic>
          <p:nvPicPr>
            <p:cNvPr id="129" name="Picture 4" descr="Picture 4"/>
            <p:cNvPicPr>
              <a:picLocks noChangeAspect="1"/>
            </p:cNvPicPr>
            <p:nvPr/>
          </p:nvPicPr>
          <p:blipFill>
            <a:blip r:embed="rId10">
              <a:extLst/>
            </a:blip>
            <a:stretch>
              <a:fillRect/>
            </a:stretch>
          </p:blipFill>
          <p:spPr>
            <a:xfrm>
              <a:off x="594625" y="0"/>
              <a:ext cx="540003" cy="540001"/>
            </a:xfrm>
            <a:prstGeom prst="rect">
              <a:avLst/>
            </a:prstGeom>
            <a:ln w="12700" cap="flat">
              <a:noFill/>
              <a:miter lim="400000"/>
            </a:ln>
            <a:effectLst/>
          </p:spPr>
        </p:pic>
        <p:pic>
          <p:nvPicPr>
            <p:cNvPr id="130" name="Picture 7" descr="Picture 7"/>
            <p:cNvPicPr>
              <a:picLocks noChangeAspect="1"/>
            </p:cNvPicPr>
            <p:nvPr/>
          </p:nvPicPr>
          <p:blipFill>
            <a:blip r:embed="rId11">
              <a:extLst/>
            </a:blip>
            <a:stretch>
              <a:fillRect/>
            </a:stretch>
          </p:blipFill>
          <p:spPr>
            <a:xfrm>
              <a:off x="594625" y="1172799"/>
              <a:ext cx="540003" cy="540002"/>
            </a:xfrm>
            <a:prstGeom prst="rect">
              <a:avLst/>
            </a:prstGeom>
            <a:ln w="12700" cap="flat">
              <a:noFill/>
              <a:miter lim="400000"/>
            </a:ln>
            <a:effectLst/>
          </p:spPr>
        </p:pic>
        <p:pic>
          <p:nvPicPr>
            <p:cNvPr id="131" name="Picture 10" descr="Picture 10"/>
            <p:cNvPicPr>
              <a:picLocks noChangeAspect="1"/>
            </p:cNvPicPr>
            <p:nvPr/>
          </p:nvPicPr>
          <p:blipFill>
            <a:blip r:embed="rId12">
              <a:extLst/>
            </a:blip>
            <a:stretch>
              <a:fillRect/>
            </a:stretch>
          </p:blipFill>
          <p:spPr>
            <a:xfrm>
              <a:off x="594625" y="2552989"/>
              <a:ext cx="540003" cy="540002"/>
            </a:xfrm>
            <a:prstGeom prst="rect">
              <a:avLst/>
            </a:prstGeom>
            <a:ln w="12700" cap="flat">
              <a:noFill/>
              <a:miter lim="400000"/>
            </a:ln>
            <a:effectLst/>
          </p:spPr>
        </p:pic>
        <p:pic>
          <p:nvPicPr>
            <p:cNvPr id="132" name="Picture 13" descr="Picture 13"/>
            <p:cNvPicPr>
              <a:picLocks noChangeAspect="1"/>
            </p:cNvPicPr>
            <p:nvPr/>
          </p:nvPicPr>
          <p:blipFill>
            <a:blip r:embed="rId13">
              <a:extLst/>
            </a:blip>
            <a:stretch>
              <a:fillRect/>
            </a:stretch>
          </p:blipFill>
          <p:spPr>
            <a:xfrm>
              <a:off x="594625" y="3583314"/>
              <a:ext cx="540003" cy="540002"/>
            </a:xfrm>
            <a:prstGeom prst="rect">
              <a:avLst/>
            </a:prstGeom>
            <a:ln w="12700" cap="flat">
              <a:noFill/>
              <a:miter lim="400000"/>
            </a:ln>
            <a:effectLst/>
          </p:spPr>
        </p:pic>
        <p:sp>
          <p:nvSpPr>
            <p:cNvPr id="133" name="TextBox 18"/>
            <p:cNvSpPr/>
            <p:nvPr/>
          </p:nvSpPr>
          <p:spPr>
            <a:xfrm>
              <a:off x="35421" y="692407"/>
              <a:ext cx="1658413" cy="3327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lgn="ctr">
                <a:defRPr sz="1400">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000000"/>
                  </a:solidFill>
                  <a:effectLst/>
                  <a:uLnTx/>
                  <a:uFillTx/>
                  <a:latin typeface="Roboto Condensed Regular"/>
                  <a:sym typeface="Roboto Condensed Regular"/>
                </a:rPr>
                <a:t>Logistics &amp; Operations</a:t>
              </a:r>
            </a:p>
          </p:txBody>
        </p:sp>
        <p:sp>
          <p:nvSpPr>
            <p:cNvPr id="134" name="TextBox 21"/>
            <p:cNvSpPr/>
            <p:nvPr/>
          </p:nvSpPr>
          <p:spPr>
            <a:xfrm>
              <a:off x="222552" y="1935650"/>
              <a:ext cx="1284148" cy="3327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lgn="ctr">
                <a:defRPr sz="1400">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000000"/>
                  </a:solidFill>
                  <a:effectLst/>
                  <a:uLnTx/>
                  <a:uFillTx/>
                  <a:latin typeface="Roboto Condensed Regular"/>
                  <a:sym typeface="Roboto Condensed Regular"/>
                </a:rPr>
                <a:t>Energy &amp; Utilities</a:t>
              </a:r>
            </a:p>
          </p:txBody>
        </p:sp>
        <p:sp>
          <p:nvSpPr>
            <p:cNvPr id="135" name="TextBox 24"/>
            <p:cNvSpPr/>
            <p:nvPr/>
          </p:nvSpPr>
          <p:spPr>
            <a:xfrm>
              <a:off x="0" y="3082750"/>
              <a:ext cx="1729255" cy="3327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lgn="ctr">
                <a:defRPr sz="1400">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000000"/>
                  </a:solidFill>
                  <a:effectLst/>
                  <a:uLnTx/>
                  <a:uFillTx/>
                  <a:latin typeface="Roboto Condensed Regular"/>
                  <a:sym typeface="Roboto Condensed Regular"/>
                </a:rPr>
                <a:t>Property &amp; Investments</a:t>
              </a:r>
            </a:p>
          </p:txBody>
        </p:sp>
        <p:sp>
          <p:nvSpPr>
            <p:cNvPr id="136" name="TextBox 27"/>
            <p:cNvSpPr/>
            <p:nvPr/>
          </p:nvSpPr>
          <p:spPr>
            <a:xfrm>
              <a:off x="386766" y="4178746"/>
              <a:ext cx="955721" cy="3327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8" tIns="45718" rIns="45718" bIns="45718" numCol="1" anchor="t">
              <a:spAutoFit/>
            </a:bodyPr>
            <a:lstStyle>
              <a:lvl1pPr algn="ctr">
                <a:defRPr sz="1400">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a:ln>
                    <a:noFill/>
                  </a:ln>
                  <a:solidFill>
                    <a:srgbClr val="000000"/>
                  </a:solidFill>
                  <a:effectLst/>
                  <a:uLnTx/>
                  <a:uFillTx/>
                  <a:latin typeface="Roboto Condensed Regular"/>
                  <a:sym typeface="Roboto Condensed Regular"/>
                </a:rPr>
                <a:t>Recruitment</a:t>
              </a:r>
            </a:p>
          </p:txBody>
        </p:sp>
      </p:grpSp>
      <p:pic>
        <p:nvPicPr>
          <p:cNvPr id="138" name="border-1.png" descr="border-1.png"/>
          <p:cNvPicPr>
            <a:picLocks noChangeAspect="1"/>
          </p:cNvPicPr>
          <p:nvPr/>
        </p:nvPicPr>
        <p:blipFill>
          <a:blip r:embed="rId14">
            <a:extLst/>
          </a:blip>
          <a:stretch>
            <a:fillRect/>
          </a:stretch>
        </p:blipFill>
        <p:spPr>
          <a:xfrm>
            <a:off x="716110" y="1249063"/>
            <a:ext cx="1422402" cy="63502"/>
          </a:xfrm>
          <a:prstGeom prst="rect">
            <a:avLst/>
          </a:prstGeom>
          <a:ln w="12700">
            <a:miter lim="400000"/>
          </a:ln>
        </p:spPr>
      </p:pic>
    </p:spTree>
    <p:extLst>
      <p:ext uri="{BB962C8B-B14F-4D97-AF65-F5344CB8AC3E}">
        <p14:creationId xmlns:p14="http://schemas.microsoft.com/office/powerpoint/2010/main" val="2655385176"/>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novify">
  <a:themeElements>
    <a:clrScheme name="Innovify">
      <a:dk1>
        <a:srgbClr val="000000"/>
      </a:dk1>
      <a:lt1>
        <a:srgbClr val="FFFFFF"/>
      </a:lt1>
      <a:dk2>
        <a:srgbClr val="A7A7A7"/>
      </a:dk2>
      <a:lt2>
        <a:srgbClr val="535353"/>
      </a:lt2>
      <a:accent1>
        <a:srgbClr val="0B4470"/>
      </a:accent1>
      <a:accent2>
        <a:srgbClr val="EE5B33"/>
      </a:accent2>
      <a:accent3>
        <a:srgbClr val="9BBB59"/>
      </a:accent3>
      <a:accent4>
        <a:srgbClr val="8064A2"/>
      </a:accent4>
      <a:accent5>
        <a:srgbClr val="4BACC6"/>
      </a:accent5>
      <a:accent6>
        <a:srgbClr val="F79646"/>
      </a:accent6>
      <a:hlink>
        <a:srgbClr val="0000FF"/>
      </a:hlink>
      <a:folHlink>
        <a:srgbClr val="FF00FF"/>
      </a:folHlink>
    </a:clrScheme>
    <a:fontScheme name="Innovify">
      <a:majorFont>
        <a:latin typeface="Helvetica"/>
        <a:ea typeface="Helvetica"/>
        <a:cs typeface="Helvetica"/>
      </a:majorFont>
      <a:minorFont>
        <a:latin typeface="Calibri"/>
        <a:ea typeface="Calibri"/>
        <a:cs typeface="Calibri"/>
      </a:minorFont>
    </a:fontScheme>
    <a:fmtScheme name="Innovif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nnovify" id="{F7061545-C662-1949-A046-61F567750BBF}" vid="{5A9B32D6-6E5A-944E-AC77-0053B4422C3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10061</TotalTime>
  <Words>1831</Words>
  <Application>Microsoft Macintosh PowerPoint</Application>
  <PresentationFormat>Widescreen</PresentationFormat>
  <Paragraphs>436</Paragraphs>
  <Slides>54</Slides>
  <Notes>19</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54</vt:i4>
      </vt:variant>
    </vt:vector>
  </HeadingPairs>
  <TitlesOfParts>
    <vt:vector size="70" baseType="lpstr">
      <vt:lpstr>Arial</vt:lpstr>
      <vt:lpstr>Calibri</vt:lpstr>
      <vt:lpstr>Calibri Light</vt:lpstr>
      <vt:lpstr>Gotham Book</vt:lpstr>
      <vt:lpstr>Helvetica</vt:lpstr>
      <vt:lpstr>Helvetiva neue light</vt:lpstr>
      <vt:lpstr>Neue Plak</vt:lpstr>
      <vt:lpstr>Oswald Bold</vt:lpstr>
      <vt:lpstr>Oswald Regular</vt:lpstr>
      <vt:lpstr>Roboto</vt:lpstr>
      <vt:lpstr>Roboto Condensed</vt:lpstr>
      <vt:lpstr>Roboto Condensed Bold</vt:lpstr>
      <vt:lpstr>Roboto Condensed Regular</vt:lpstr>
      <vt:lpstr>Wingdings</vt:lpstr>
      <vt:lpstr>Office Theme</vt:lpstr>
      <vt:lpstr>Innovify</vt:lpstr>
      <vt:lpstr>PowerPoint Presentation</vt:lpstr>
      <vt:lpstr>PowerPoint Presentation</vt:lpstr>
      <vt:lpstr>About us</vt:lpstr>
      <vt:lpstr>FROM IDEATION TO REALISATION</vt:lpstr>
      <vt:lpstr>CONTINUOUS DELIVERY</vt:lpstr>
      <vt:lpstr>Our Services</vt:lpstr>
      <vt:lpstr>Our Approach</vt:lpstr>
      <vt:lpstr>OUR ADVANTAGE</vt:lpstr>
      <vt:lpstr>Our industry experience</vt:lpstr>
      <vt:lpstr>Our expertise</vt:lpstr>
      <vt:lpstr>Clients</vt:lpstr>
      <vt:lpstr>Clients Speak</vt:lpstr>
      <vt:lpstr>PowerPoint Presentation</vt:lpstr>
      <vt:lpstr>What is Showcaser?</vt:lpstr>
      <vt:lpstr>Investing In The Startup Golden Triangle: Dreamer, Hacker and Hustler   </vt:lpstr>
      <vt:lpstr>The Dreamer</vt:lpstr>
      <vt:lpstr>A (not so) long time ago…</vt:lpstr>
      <vt:lpstr>The Importance of Competitor Analysis </vt:lpstr>
      <vt:lpstr>Space Matters </vt:lpstr>
      <vt:lpstr>Opportunity is Everywhere</vt:lpstr>
      <vt:lpstr>“Do or do not there is no try”</vt:lpstr>
      <vt:lpstr>Join Forces</vt:lpstr>
      <vt:lpstr>Toolkit</vt:lpstr>
      <vt:lpstr>The Hacker</vt:lpstr>
      <vt:lpstr>PowerPoint Presentation</vt:lpstr>
      <vt:lpstr>My Role</vt:lpstr>
      <vt:lpstr>PowerPoint Presentation</vt:lpstr>
      <vt:lpstr>PowerPoint Presentation</vt:lpstr>
      <vt:lpstr>How they see it…</vt:lpstr>
      <vt:lpstr>How it really is…</vt:lpstr>
      <vt:lpstr>PowerPoint Presentation</vt:lpstr>
      <vt:lpstr>PowerPoint Presentation</vt:lpstr>
      <vt:lpstr>“Keep it real”</vt:lpstr>
      <vt:lpstr>Don’t sweat the small stuff</vt:lpstr>
      <vt:lpstr>PowerPoint Presentation</vt:lpstr>
      <vt:lpstr>What are my options?</vt:lpstr>
      <vt:lpstr>PowerPoint Presentation</vt:lpstr>
      <vt:lpstr>PowerPoint Presentation</vt:lpstr>
      <vt:lpstr>The answer: No one!</vt:lpstr>
      <vt:lpstr>Corporate innovation?</vt:lpstr>
      <vt:lpstr>The Hustler</vt:lpstr>
      <vt:lpstr>PowerPoint Presentation</vt:lpstr>
      <vt:lpstr>PowerPoint Presentation</vt:lpstr>
      <vt:lpstr>PowerPoint Presentation</vt:lpstr>
      <vt:lpstr>PowerPoint Presentation</vt:lpstr>
      <vt:lpstr>Love it, and they will love it too.</vt:lpstr>
      <vt:lpstr>PowerPoint Presentation</vt:lpstr>
      <vt:lpstr>Where are we now…</vt:lpstr>
      <vt:lpstr>PowerPoint Presentation</vt:lpstr>
      <vt:lpstr>PowerPoint Presentation</vt:lpstr>
      <vt:lpstr>PowerPoint Presentation</vt:lpstr>
      <vt:lpstr>PowerPoint Presentation</vt:lpstr>
      <vt:lpstr>PowerPoint Presentation</vt:lpstr>
      <vt:lpstr>PowerPoint Presentation</vt:lpstr>
    </vt:vector>
  </TitlesOfParts>
  <Company>SThree Management Services</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Parsons, Michelle</dc:creator>
  <cp:lastModifiedBy>Prakash Pilley</cp:lastModifiedBy>
  <cp:revision>104</cp:revision>
  <dcterms:created xsi:type="dcterms:W3CDTF">2018-12-19T11:56:53Z</dcterms:created>
  <dcterms:modified xsi:type="dcterms:W3CDTF">2019-01-17T10:52:54Z</dcterms:modified>
</cp:coreProperties>
</file>