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embeddedFontLst>
    <p:embeddedFont>
      <p:font typeface="Montserrat"/>
      <p:regular r:id="rId31"/>
      <p:bold r:id="rId32"/>
      <p:italic r:id="rId33"/>
      <p:boldItalic r:id="rId34"/>
    </p:embeddedFont>
    <p:embeddedFont>
      <p:font typeface="Oswald"/>
      <p:regular r:id="rId35"/>
      <p:bold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-regular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Montserrat-italic.fntdata"/><Relationship Id="rId10" Type="http://schemas.openxmlformats.org/officeDocument/2006/relationships/slide" Target="slides/slide5.xml"/><Relationship Id="rId32" Type="http://schemas.openxmlformats.org/officeDocument/2006/relationships/font" Target="fonts/Montserrat-bold.fntdata"/><Relationship Id="rId13" Type="http://schemas.openxmlformats.org/officeDocument/2006/relationships/slide" Target="slides/slide8.xml"/><Relationship Id="rId35" Type="http://schemas.openxmlformats.org/officeDocument/2006/relationships/font" Target="fonts/Oswald-regular.fntdata"/><Relationship Id="rId12" Type="http://schemas.openxmlformats.org/officeDocument/2006/relationships/slide" Target="slides/slide7.xml"/><Relationship Id="rId34" Type="http://schemas.openxmlformats.org/officeDocument/2006/relationships/font" Target="fonts/Montserrat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Oswald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28c731c6c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28c731c6c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52138600fe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52138600fe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The need for Strategic Thinking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b="1" lang="en-GB">
                <a:solidFill>
                  <a:schemeClr val="dk1"/>
                </a:solidFill>
              </a:rPr>
              <a:t>Product Strategy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b="1" lang="en-GB">
                <a:solidFill>
                  <a:schemeClr val="dk1"/>
                </a:solidFill>
              </a:rPr>
              <a:t>Strategic Planning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b="1" lang="en-GB">
                <a:solidFill>
                  <a:schemeClr val="dk1"/>
                </a:solidFill>
              </a:rPr>
              <a:t>Strategic Thinking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52138600fe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52138600fe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52138600fe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52138600fe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52138600fe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52138600fe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52138600fe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52138600fe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52138600fe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52138600fe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52138600fe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52138600fe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52138600fe_0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52138600fe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52138600fe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52138600fe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528c731c6c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528c731c6c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28c731c6c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28c731c6c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528c731c6c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528c731c6c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28c731c6c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528c731c6c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528c731c6c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528c731c6c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528c731c6c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528c731c6c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528c731c6c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528c731c6c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528c731c6c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528c731c6c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528c731c6c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528c731c6c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528c731c6c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528c731c6c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528c731c6c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528c731c6c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528c731c6c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528c731c6c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528c731c6c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528c731c6c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28c731c6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28c731c6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Introduction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2138600fe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2138600fe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media.defense.gov/2010/Mar/19/2000383784/-1/-1/0/100216-F-7814K-100.JPG" TargetMode="External"/><Relationship Id="rId4" Type="http://schemas.openxmlformats.org/officeDocument/2006/relationships/image" Target="../media/image34.jpg"/><Relationship Id="rId5" Type="http://schemas.openxmlformats.org/officeDocument/2006/relationships/hyperlink" Target="https://c1.staticflickr.com/1/746/32387957950_0542eb2d86_b.jpg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upload.wikimedia.org/wikipedia/commons/e/eb/ModelH_Business_Model_Canvas_for_Healthcare.jpg" TargetMode="External"/><Relationship Id="rId4" Type="http://schemas.openxmlformats.org/officeDocument/2006/relationships/image" Target="../media/image37.png"/><Relationship Id="rId5" Type="http://schemas.openxmlformats.org/officeDocument/2006/relationships/hyperlink" Target="https://c1.staticflickr.com/1/746/32387957950_0542eb2d86_b.jpg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upload.wikimedia.org/wikipedia/commons/2/2b/Mind_the_gap_2.JPG" TargetMode="External"/><Relationship Id="rId4" Type="http://schemas.openxmlformats.org/officeDocument/2006/relationships/image" Target="../media/image32.jpg"/><Relationship Id="rId5" Type="http://schemas.openxmlformats.org/officeDocument/2006/relationships/hyperlink" Target="https://c1.staticflickr.com/1/746/32387957950_0542eb2d86_b.jpg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torange.biz/fx/treatment-diagnosis-effect-light-very-65238" TargetMode="External"/><Relationship Id="rId4" Type="http://schemas.openxmlformats.org/officeDocument/2006/relationships/image" Target="../media/image20.jpg"/><Relationship Id="rId5" Type="http://schemas.openxmlformats.org/officeDocument/2006/relationships/hyperlink" Target="https://c1.staticflickr.com/1/746/32387957950_0542eb2d86_b.jpg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farm8.staticflickr.com/7146/6454680745_fe57a68cee_b.jpg" TargetMode="External"/><Relationship Id="rId4" Type="http://schemas.openxmlformats.org/officeDocument/2006/relationships/image" Target="../media/image27.jpg"/><Relationship Id="rId5" Type="http://schemas.openxmlformats.org/officeDocument/2006/relationships/hyperlink" Target="https://c1.staticflickr.com/1/746/32387957950_0542eb2d86_b.jpg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cdn12.picryl.com/photo/2016/12/31/trace-cross-country-skiing-ski-track-nature-landscapes-05bc09-1024.jpg" TargetMode="External"/><Relationship Id="rId4" Type="http://schemas.openxmlformats.org/officeDocument/2006/relationships/image" Target="../media/image10.jpg"/><Relationship Id="rId5" Type="http://schemas.openxmlformats.org/officeDocument/2006/relationships/hyperlink" Target="https://c1.staticflickr.com/1/746/32387957950_0542eb2d86_b.jpg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publicdomainpictures.net/en/view-image.php?image=45299&amp;picture=test-tubes" TargetMode="External"/><Relationship Id="rId4" Type="http://schemas.openxmlformats.org/officeDocument/2006/relationships/image" Target="../media/image14.jpg"/><Relationship Id="rId5" Type="http://schemas.openxmlformats.org/officeDocument/2006/relationships/hyperlink" Target="https://c1.staticflickr.com/1/746/32387957950_0542eb2d86_b.jpg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get.pxhere.com/photo/smartphone-mobile-screen-light-technology-car-wheel-driving-vehicle-phone-route-mobile-phone-directions-navigation-charging-maps-app-mockup-automotive-exterior-938441.jpg" TargetMode="External"/><Relationship Id="rId4" Type="http://schemas.openxmlformats.org/officeDocument/2006/relationships/image" Target="../media/image30.jpg"/><Relationship Id="rId5" Type="http://schemas.openxmlformats.org/officeDocument/2006/relationships/hyperlink" Target="https://c1.staticflickr.com/1/746/32387957950_0542eb2d86_b.jpg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cdn.pixabay.com/photo/2018/06/22/18/54/map-3491355_960_720.jpg" TargetMode="External"/><Relationship Id="rId4" Type="http://schemas.openxmlformats.org/officeDocument/2006/relationships/image" Target="../media/image35.png"/><Relationship Id="rId5" Type="http://schemas.openxmlformats.org/officeDocument/2006/relationships/hyperlink" Target="https://get.pxhere.com/photo/adventure-ancient-antique-compass-discovery-east-exploration-flatlay-geography-guidance-longitude-map-navigation-north-paper-retro-shadow-south-still-life-time-topography-travel-trip-journey-vintage-west-1561429.jpg" TargetMode="External"/><Relationship Id="rId6" Type="http://schemas.openxmlformats.org/officeDocument/2006/relationships/hyperlink" Target="https://get.pxhere.com/photo/adventure-ancient-antique-compass-discovery-east-exploration-flatlay-geography-guidance-longitude-map-navigation-north-paper-retro-shadow-south-still-life-time-topography-travel-trip-journey-vintage-west-1561429.jpg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jpg"/><Relationship Id="rId4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jpg"/><Relationship Id="rId4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png"/><Relationship Id="rId4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Relationship Id="rId4" Type="http://schemas.openxmlformats.org/officeDocument/2006/relationships/image" Target="../media/image2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jpg"/><Relationship Id="rId4" Type="http://schemas.openxmlformats.org/officeDocument/2006/relationships/image" Target="../media/image6.png"/><Relationship Id="rId5" Type="http://schemas.openxmlformats.org/officeDocument/2006/relationships/image" Target="../media/image22.png"/><Relationship Id="rId6" Type="http://schemas.openxmlformats.org/officeDocument/2006/relationships/image" Target="../media/image4.png"/><Relationship Id="rId7" Type="http://schemas.openxmlformats.org/officeDocument/2006/relationships/image" Target="../media/image1.png"/><Relationship Id="rId8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get.pxhere.com/photo/adventure-ancient-antique-compass-discovery-east-exploration-flatlay-geography-guidance-longitude-map-navigation-north-paper-retro-shadow-south-still-life-time-topography-travel-trip-journey-vintage-west-1561429.jpg" TargetMode="External"/><Relationship Id="rId4" Type="http://schemas.openxmlformats.org/officeDocument/2006/relationships/image" Target="../media/image36.jpg"/><Relationship Id="rId5" Type="http://schemas.openxmlformats.org/officeDocument/2006/relationships/hyperlink" Target="https://get.pxhere.com/photo/adventure-ancient-antique-compass-discovery-east-exploration-flatlay-geography-guidance-longitude-map-navigation-north-paper-retro-shadow-south-still-life-time-topography-travel-trip-journey-vintage-west-1561429.jpg" TargetMode="External"/><Relationship Id="rId6" Type="http://schemas.openxmlformats.org/officeDocument/2006/relationships/hyperlink" Target="https://get.pxhere.com/photo/adventure-ancient-antique-compass-discovery-east-exploration-flatlay-geography-guidance-longitude-map-navigation-north-paper-retro-shadow-south-still-life-time-topography-travel-trip-journey-vintage-west-1561429.jpg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c1.staticflickr.com/1/746/32387957950_0542eb2d86_b.jpg" TargetMode="External"/><Relationship Id="rId4" Type="http://schemas.openxmlformats.org/officeDocument/2006/relationships/image" Target="../media/image25.jpg"/><Relationship Id="rId5" Type="http://schemas.openxmlformats.org/officeDocument/2006/relationships/hyperlink" Target="https://c1.staticflickr.com/1/746/32387957950_0542eb2d86_b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7813" y="152400"/>
            <a:ext cx="604837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5675" y="2488275"/>
            <a:ext cx="1676400" cy="13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media.defense.gov/2010/Mar/19/2000383784/-1/-1/0/100216-F-7814K-100.JPG" id="109" name="Google Shape;109;p22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326" y="537025"/>
            <a:ext cx="4051249" cy="431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2">
            <a:hlinkClick r:id="rId5"/>
          </p:cNvPr>
          <p:cNvSpPr/>
          <p:nvPr/>
        </p:nvSpPr>
        <p:spPr>
          <a:xfrm>
            <a:off x="4678000" y="0"/>
            <a:ext cx="4051200" cy="135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r>
              <a:rPr lang="en-GB" sz="6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onnect   </a:t>
            </a:r>
            <a:endParaRPr sz="6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upload.wikimedia.org/wikipedia/commons/e/eb/ModelH_Business_Model_Canvas_for_Healthcare.jpg" id="115" name="Google Shape;115;p2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825" y="1488200"/>
            <a:ext cx="7291325" cy="3524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3">
            <a:hlinkClick r:id="rId5"/>
          </p:cNvPr>
          <p:cNvSpPr/>
          <p:nvPr/>
        </p:nvSpPr>
        <p:spPr>
          <a:xfrm>
            <a:off x="1322325" y="0"/>
            <a:ext cx="7559400" cy="135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latin typeface="Montserrat"/>
                <a:ea typeface="Montserrat"/>
                <a:cs typeface="Montserrat"/>
                <a:sym typeface="Montserrat"/>
              </a:rPr>
              <a:t>Template Solutions</a:t>
            </a:r>
            <a:r>
              <a:rPr lang="en-GB" sz="6000">
                <a:latin typeface="Montserrat"/>
                <a:ea typeface="Montserrat"/>
                <a:cs typeface="Montserrat"/>
                <a:sym typeface="Montserrat"/>
              </a:rPr>
              <a:t>   </a:t>
            </a:r>
            <a:endParaRPr sz="6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upload.wikimedia.org/wikipedia/commons/2/2b/Mind_the_gap_2.JPG" id="121" name="Google Shape;121;p2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15660" l="0" r="0" t="933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4">
            <a:hlinkClick r:id="rId5"/>
          </p:cNvPr>
          <p:cNvSpPr/>
          <p:nvPr/>
        </p:nvSpPr>
        <p:spPr>
          <a:xfrm>
            <a:off x="0" y="0"/>
            <a:ext cx="9144000" cy="1392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52000">
                <a:srgbClr val="8B8B8B">
                  <a:alpha val="65490"/>
                </a:srgbClr>
              </a:gs>
              <a:gs pos="100000">
                <a:srgbClr val="919191">
                  <a:alpha val="77647"/>
                </a:srgbClr>
              </a:gs>
            </a:gsLst>
            <a:lin ang="16200038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Thinking in Time</a:t>
            </a:r>
            <a:r>
              <a:rPr lang="en-GB" sz="6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sz="6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7495" l="0" r="0" t="968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5">
            <a:hlinkClick r:id="rId5"/>
          </p:cNvPr>
          <p:cNvSpPr/>
          <p:nvPr/>
        </p:nvSpPr>
        <p:spPr>
          <a:xfrm>
            <a:off x="125" y="3475850"/>
            <a:ext cx="9144000" cy="16674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52000">
                <a:srgbClr val="8B8B8B">
                  <a:alpha val="65490"/>
                </a:srgbClr>
              </a:gs>
              <a:gs pos="100000">
                <a:srgbClr val="919191">
                  <a:alpha val="77647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Diagnose </a:t>
            </a:r>
            <a:endParaRPr sz="6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farm8.staticflickr.com/7146/6454680745_fe57a68cee_b.jpg" id="133" name="Google Shape;133;p2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15626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6">
            <a:hlinkClick r:id="rId5"/>
          </p:cNvPr>
          <p:cNvSpPr/>
          <p:nvPr/>
        </p:nvSpPr>
        <p:spPr>
          <a:xfrm>
            <a:off x="125" y="4099600"/>
            <a:ext cx="9144000" cy="10437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919191">
                  <a:alpha val="53725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Define Policy</a:t>
            </a:r>
            <a:endParaRPr sz="6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cdn12.picryl.com/photo/2016/12/31/trace-cross-country-skiing-ski-track-nature-landscapes-05bc09-1024.jpg" id="139" name="Google Shape;139;p27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10230" l="0" r="0" t="5288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7">
            <a:hlinkClick r:id="rId5"/>
          </p:cNvPr>
          <p:cNvSpPr/>
          <p:nvPr/>
        </p:nvSpPr>
        <p:spPr>
          <a:xfrm>
            <a:off x="0" y="0"/>
            <a:ext cx="9144000" cy="1392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52000">
                <a:srgbClr val="8B8B8B">
                  <a:alpha val="65490"/>
                </a:srgbClr>
              </a:gs>
              <a:gs pos="100000">
                <a:srgbClr val="919191">
                  <a:alpha val="77647"/>
                </a:srgbClr>
              </a:gs>
            </a:gsLst>
            <a:lin ang="16200038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Take Action</a:t>
            </a:r>
            <a:endParaRPr sz="6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1500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8">
            <a:hlinkClick r:id="rId5"/>
          </p:cNvPr>
          <p:cNvSpPr/>
          <p:nvPr/>
        </p:nvSpPr>
        <p:spPr>
          <a:xfrm>
            <a:off x="0" y="0"/>
            <a:ext cx="9144000" cy="1392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3C78D8"/>
              </a:gs>
            </a:gsLst>
            <a:lin ang="16200038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Scientific Method</a:t>
            </a:r>
            <a:endParaRPr sz="6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get.pxhere.com/photo/smartphone-mobile-screen-light-technology-car-wheel-driving-vehicle-phone-route-mobile-phone-directions-navigation-charging-maps-app-mockup-automotive-exterior-938441.jpg" id="151" name="Google Shape;151;p29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13034" l="0" r="0" t="1196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9">
            <a:hlinkClick r:id="rId5"/>
          </p:cNvPr>
          <p:cNvSpPr/>
          <p:nvPr/>
        </p:nvSpPr>
        <p:spPr>
          <a:xfrm>
            <a:off x="125" y="3865375"/>
            <a:ext cx="9144000" cy="127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Navigate</a:t>
            </a:r>
            <a:r>
              <a:rPr lang="en-GB" sz="6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endParaRPr sz="6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cdn.pixabay.com/photo/2018/06/22/18/54/map-3491355_960_720.jpg" id="157" name="Google Shape;157;p3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0">
            <a:hlinkClick r:id="rId5"/>
          </p:cNvPr>
          <p:cNvSpPr/>
          <p:nvPr/>
        </p:nvSpPr>
        <p:spPr>
          <a:xfrm>
            <a:off x="2025" y="1185175"/>
            <a:ext cx="9144000" cy="1070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rPr>
              <a:t>Thank You!</a:t>
            </a:r>
            <a:endParaRPr sz="3600">
              <a:solidFill>
                <a:srgbClr val="F3F3F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30">
            <a:hlinkClick r:id="rId6"/>
          </p:cNvPr>
          <p:cNvSpPr/>
          <p:nvPr/>
        </p:nvSpPr>
        <p:spPr>
          <a:xfrm>
            <a:off x="-50" y="3803750"/>
            <a:ext cx="9144000" cy="1070700"/>
          </a:xfrm>
          <a:prstGeom prst="rect">
            <a:avLst/>
          </a:prstGeom>
          <a:solidFill>
            <a:srgbClr val="000000">
              <a:alpha val="4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Mattijas Larsson</a:t>
            </a:r>
            <a:endParaRPr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@MattijasLarsson</a:t>
            </a:r>
            <a:endParaRPr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9775" y="1435250"/>
            <a:ext cx="7084449" cy="354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9775" y="465650"/>
            <a:ext cx="6360225" cy="9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1725" y="1070525"/>
            <a:ext cx="6286500" cy="329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900" y="1194075"/>
            <a:ext cx="7696200" cy="384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900" y="166325"/>
            <a:ext cx="6515439" cy="95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150" y="1171650"/>
            <a:ext cx="7568527" cy="378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150" y="279200"/>
            <a:ext cx="7099901" cy="7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075" y="1115650"/>
            <a:ext cx="7943850" cy="397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925" y="138450"/>
            <a:ext cx="6544401" cy="83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3550" y="1339000"/>
            <a:ext cx="7102500" cy="355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0200" y="286450"/>
            <a:ext cx="6939450" cy="10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875" y="195100"/>
            <a:ext cx="7219950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0600" y="1399050"/>
            <a:ext cx="7162798" cy="3581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8052" y="652450"/>
            <a:ext cx="6696325" cy="38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66975"/>
            <a:ext cx="8839200" cy="34894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234" y="3586800"/>
            <a:ext cx="1958115" cy="73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1061" y="458363"/>
            <a:ext cx="4108564" cy="43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0725" y="1456733"/>
            <a:ext cx="2953420" cy="288267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9"/>
          <p:cNvSpPr txBox="1"/>
          <p:nvPr/>
        </p:nvSpPr>
        <p:spPr>
          <a:xfrm>
            <a:off x="682225" y="458375"/>
            <a:ext cx="6338100" cy="7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latin typeface="Oswald"/>
                <a:ea typeface="Oswald"/>
                <a:cs typeface="Oswald"/>
                <a:sym typeface="Oswald"/>
              </a:rPr>
              <a:t>G</a:t>
            </a:r>
            <a:r>
              <a:rPr lang="en-GB" sz="3000">
                <a:solidFill>
                  <a:srgbClr val="E6712D"/>
                </a:solidFill>
                <a:latin typeface="Oswald"/>
                <a:ea typeface="Oswald"/>
                <a:cs typeface="Oswald"/>
                <a:sym typeface="Oswald"/>
              </a:rPr>
              <a:t>e</a:t>
            </a:r>
            <a:r>
              <a:rPr lang="en-GB" sz="3000">
                <a:latin typeface="Oswald"/>
                <a:ea typeface="Oswald"/>
                <a:cs typeface="Oswald"/>
                <a:sym typeface="Oswald"/>
              </a:rPr>
              <a:t>t In Touch 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89" name="Google Shape;8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6870" y="1647375"/>
            <a:ext cx="32385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9738" y="2659949"/>
            <a:ext cx="238125" cy="23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9751" y="3073149"/>
            <a:ext cx="238125" cy="23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get.pxhere.com/photo/adventure-ancient-antique-compass-discovery-east-exploration-flatlay-geography-guidance-longitude-map-navigation-north-paper-retro-shadow-south-still-life-time-topography-travel-trip-journey-vintage-west-1561429.jpg" id="96" name="Google Shape;96;p2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12907" l="0" r="0" t="0"/>
          <a:stretch/>
        </p:blipFill>
        <p:spPr>
          <a:xfrm>
            <a:off x="0" y="-159275"/>
            <a:ext cx="9144001" cy="5302774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0">
            <a:hlinkClick r:id="rId5"/>
          </p:cNvPr>
          <p:cNvSpPr/>
          <p:nvPr/>
        </p:nvSpPr>
        <p:spPr>
          <a:xfrm>
            <a:off x="0" y="505900"/>
            <a:ext cx="5940000" cy="178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Strategic Thinking</a:t>
            </a:r>
            <a:endParaRPr sz="4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for Product Managers</a:t>
            </a:r>
            <a:endParaRPr sz="3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" name="Google Shape;98;p20">
            <a:hlinkClick r:id="rId6"/>
          </p:cNvPr>
          <p:cNvSpPr/>
          <p:nvPr/>
        </p:nvSpPr>
        <p:spPr>
          <a:xfrm>
            <a:off x="-50" y="3803750"/>
            <a:ext cx="9144000" cy="1070700"/>
          </a:xfrm>
          <a:prstGeom prst="rect">
            <a:avLst/>
          </a:prstGeom>
          <a:solidFill>
            <a:srgbClr val="000000">
              <a:alpha val="4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Mattijas Larsson</a:t>
            </a:r>
            <a:endParaRPr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@MattijasLarsson</a:t>
            </a:r>
            <a:endParaRPr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c1.staticflickr.com/1/746/32387957950_0542eb2d86_b.jpg" id="103" name="Google Shape;103;p2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11163" l="0" r="0" t="4455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1">
            <a:hlinkClick r:id="rId5"/>
          </p:cNvPr>
          <p:cNvSpPr/>
          <p:nvPr/>
        </p:nvSpPr>
        <p:spPr>
          <a:xfrm>
            <a:off x="125" y="3785550"/>
            <a:ext cx="9144000" cy="13578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52000">
                <a:srgbClr val="8B8B8B">
                  <a:alpha val="65490"/>
                </a:srgbClr>
              </a:gs>
              <a:gs pos="100000">
                <a:srgbClr val="919191">
                  <a:alpha val="77647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Disconnected   </a:t>
            </a:r>
            <a:endParaRPr sz="6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