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20"/>
  </p:notesMasterIdLst>
  <p:sldIdLst>
    <p:sldId id="274" r:id="rId2"/>
    <p:sldId id="286" r:id="rId3"/>
    <p:sldId id="256" r:id="rId4"/>
    <p:sldId id="287" r:id="rId5"/>
    <p:sldId id="260" r:id="rId6"/>
    <p:sldId id="284" r:id="rId7"/>
    <p:sldId id="281" r:id="rId8"/>
    <p:sldId id="282" r:id="rId9"/>
    <p:sldId id="283" r:id="rId10"/>
    <p:sldId id="285" r:id="rId11"/>
    <p:sldId id="276" r:id="rId12"/>
    <p:sldId id="277" r:id="rId13"/>
    <p:sldId id="278" r:id="rId14"/>
    <p:sldId id="279" r:id="rId15"/>
    <p:sldId id="288" r:id="rId16"/>
    <p:sldId id="280" r:id="rId17"/>
    <p:sldId id="266" r:id="rId18"/>
    <p:sldId id="267" r:id="rId19"/>
  </p:sldIdLst>
  <p:sldSz cx="24377650" cy="13716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22">
          <p15:clr>
            <a:srgbClr val="9AA0A6"/>
          </p15:clr>
        </p15:guide>
        <p15:guide id="2" pos="76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C6"/>
    <a:srgbClr val="FF9D64"/>
    <a:srgbClr val="EF663D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93"/>
    <p:restoredTop sz="94658"/>
  </p:normalViewPr>
  <p:slideViewPr>
    <p:cSldViewPr snapToGrid="0">
      <p:cViewPr varScale="1">
        <p:scale>
          <a:sx n="60" d="100"/>
          <a:sy n="60" d="100"/>
        </p:scale>
        <p:origin x="248" y="896"/>
      </p:cViewPr>
      <p:guideLst>
        <p:guide orient="horz" pos="422"/>
        <p:guide pos="7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47d23f36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47d23f362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g547d23f362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9689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47d23f36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47d23f362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g547d23f362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4951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47d23f36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47d23f362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g547d23f362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950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47d23f36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47d23f362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g547d23f362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0202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47d23f36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47d23f362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g547d23f362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9174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47d23f36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47d23f362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g547d23f362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5615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47d23f36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47d23f362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g547d23f362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1144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47d23f36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47d23f362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g547d23f362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2451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</a:endParaRPr>
          </a:p>
        </p:txBody>
      </p:sp>
      <p:sp>
        <p:nvSpPr>
          <p:cNvPr id="220" name="Google Shape;220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47d23f362_3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g547d23f362_3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3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Ignacio Allendesalazar </a:t>
            </a:r>
            <a:endParaRPr sz="23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33333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547d23f362_3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47d23f36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47d23f362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g547d23f362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9109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47d23f3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47d23f36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g547d23f36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</a:t>
            </a:fld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47d23f36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47d23f362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g547d23f362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6259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47d23f362_3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47d23f362_3_2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trust/ no insurance protection/ feel cumbersome/ late payment</a:t>
            </a:r>
            <a:endParaRPr/>
          </a:p>
        </p:txBody>
      </p:sp>
      <p:sp>
        <p:nvSpPr>
          <p:cNvPr id="121" name="Google Shape;121;g547d23f362_3_2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47d23f36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47d23f362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g547d23f362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1022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47d23f36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47d23f362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g547d23f362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281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47d23f36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47d23f362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g547d23f362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0852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47d23f36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47d23f362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g547d23f362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5562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Empty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98"/>
              <a:buFont typeface="Calibri"/>
              <a:buNone/>
              <a:defRPr sz="63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>
            <a:spLocks noGrp="1"/>
          </p:cNvSpPr>
          <p:nvPr>
            <p:ph type="pic" idx="2"/>
          </p:nvPr>
        </p:nvSpPr>
        <p:spPr>
          <a:xfrm>
            <a:off x="10363677" y="1974851"/>
            <a:ext cx="12341186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398"/>
              <a:buFont typeface="Arial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599"/>
              <a:buFont typeface="Arial"/>
              <a:buNone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799"/>
              <a:buFont typeface="Arial"/>
              <a:buNone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1679140" y="4114800"/>
            <a:ext cx="7862426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99"/>
              <a:buNone/>
              <a:defRPr sz="2799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17216716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7837488" y="-2510274"/>
            <a:ext cx="8702676" cy="2102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17216716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 rot="5400000">
            <a:off x="14261634" y="3913873"/>
            <a:ext cx="11623676" cy="5256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 rot="5400000">
            <a:off x="3596411" y="-1190198"/>
            <a:ext cx="11623676" cy="15464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dt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ft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17216716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97"/>
              <a:buFont typeface="Calibri"/>
              <a:buNone/>
              <a:defRPr sz="1199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799"/>
              <a:buNone/>
              <a:defRPr sz="4799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None/>
              <a:defRPr sz="3999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None/>
              <a:defRPr sz="3599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7216716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7216716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97"/>
              <a:buFont typeface="Calibri"/>
              <a:buNone/>
              <a:defRPr sz="1199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799"/>
              <a:buNone/>
              <a:defRPr sz="4799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999"/>
              <a:buNone/>
              <a:defRPr sz="3999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599"/>
              <a:buNone/>
              <a:defRPr sz="3599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199"/>
              <a:buNone/>
              <a:defRPr sz="319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199"/>
              <a:buNone/>
              <a:defRPr sz="319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199"/>
              <a:buNone/>
              <a:defRPr sz="319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199"/>
              <a:buNone/>
              <a:defRPr sz="319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199"/>
              <a:buNone/>
              <a:defRPr sz="319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199"/>
              <a:buNone/>
              <a:defRPr sz="319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dt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ft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17216716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1675964" y="3651250"/>
            <a:ext cx="10360501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12341185" y="3651250"/>
            <a:ext cx="10360501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dt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ft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7216716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799"/>
              <a:buNone/>
              <a:defRPr sz="4799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None/>
              <a:defRPr sz="3999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None/>
              <a:defRPr sz="3599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2"/>
          </p:nvPr>
        </p:nvSpPr>
        <p:spPr>
          <a:xfrm>
            <a:off x="1679139" y="5010150"/>
            <a:ext cx="10312888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3"/>
          </p:nvPr>
        </p:nvSpPr>
        <p:spPr>
          <a:xfrm>
            <a:off x="12341186" y="3362326"/>
            <a:ext cx="10363676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799"/>
              <a:buNone/>
              <a:defRPr sz="4799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None/>
              <a:defRPr sz="3999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None/>
              <a:defRPr sz="3599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 b="1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4"/>
          </p:nvPr>
        </p:nvSpPr>
        <p:spPr>
          <a:xfrm>
            <a:off x="12341186" y="5010150"/>
            <a:ext cx="10363676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ft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17216716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dt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ft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17216716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dt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ft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17216716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98"/>
              <a:buFont typeface="Calibri"/>
              <a:buNone/>
              <a:defRPr sz="63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10363677" y="1974851"/>
            <a:ext cx="12341186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634873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398"/>
              <a:buChar char="•"/>
              <a:defRPr sz="6398"/>
            </a:lvl1pPr>
            <a:lvl2pPr marL="914400" lvl="1" indent="-58413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599"/>
              <a:buChar char="•"/>
              <a:defRPr sz="5599"/>
            </a:lvl2pPr>
            <a:lvl3pPr marL="1371600" lvl="2" indent="-53333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799"/>
              <a:buChar char="•"/>
              <a:defRPr sz="4799"/>
            </a:lvl3pPr>
            <a:lvl4pPr marL="1828800" lvl="3" indent="-48253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Char char="•"/>
              <a:defRPr sz="3999"/>
            </a:lvl4pPr>
            <a:lvl5pPr marL="2286000" lvl="4" indent="-48253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Char char="•"/>
              <a:defRPr sz="3999"/>
            </a:lvl5pPr>
            <a:lvl6pPr marL="2743200" lvl="5" indent="-48253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Char char="•"/>
              <a:defRPr sz="3999"/>
            </a:lvl6pPr>
            <a:lvl7pPr marL="3200400" lvl="6" indent="-48253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Char char="•"/>
              <a:defRPr sz="3999"/>
            </a:lvl7pPr>
            <a:lvl8pPr marL="3657600" lvl="7" indent="-48253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Char char="•"/>
              <a:defRPr sz="3999"/>
            </a:lvl8pPr>
            <a:lvl9pPr marL="4114800" lvl="8" indent="-48253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Char char="•"/>
              <a:defRPr sz="3999"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2"/>
          </p:nvPr>
        </p:nvSpPr>
        <p:spPr>
          <a:xfrm>
            <a:off x="1679140" y="4114800"/>
            <a:ext cx="7862426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99"/>
              <a:buNone/>
              <a:defRPr sz="2799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dt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ft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17216716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98"/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58413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99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3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79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5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7216716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/>
        </p:nvSpPr>
        <p:spPr>
          <a:xfrm>
            <a:off x="171063" y="4493780"/>
            <a:ext cx="24103330" cy="4082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440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 b="1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Great Agile UX</a:t>
            </a:r>
          </a:p>
          <a:p>
            <a:pPr marL="1440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5000" b="1" dirty="0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440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How To Improve UX Performance In Agile </a:t>
            </a:r>
            <a:endParaRPr sz="7000" b="1" dirty="0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580274" y="1408447"/>
            <a:ext cx="863400" cy="108300"/>
          </a:xfrm>
          <a:prstGeom prst="rect">
            <a:avLst/>
          </a:prstGeom>
          <a:solidFill>
            <a:srgbClr val="65A9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490038" y="492288"/>
            <a:ext cx="4935402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000" dirty="0">
                <a:solidFill>
                  <a:srgbClr val="CCCCCC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#</a:t>
            </a:r>
            <a:r>
              <a:rPr lang="de-DE" sz="5000" dirty="0" err="1">
                <a:solidFill>
                  <a:srgbClr val="CCCCCC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ProductTalks</a:t>
            </a:r>
            <a:endParaRPr dirty="0">
              <a:solidFill>
                <a:srgbClr val="CCCCCC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" name="Google Shape;107;p17">
            <a:extLst>
              <a:ext uri="{FF2B5EF4-FFF2-40B4-BE49-F238E27FC236}">
                <a16:creationId xmlns:a16="http://schemas.microsoft.com/office/drawing/2014/main" id="{098BDDC9-8F96-5F4A-97EC-D6318666F0EF}"/>
              </a:ext>
            </a:extLst>
          </p:cNvPr>
          <p:cNvSpPr txBox="1"/>
          <p:nvPr/>
        </p:nvSpPr>
        <p:spPr>
          <a:xfrm>
            <a:off x="8988083" y="10021407"/>
            <a:ext cx="6401484" cy="1261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Alex ‘</a:t>
            </a:r>
            <a:r>
              <a:rPr lang="en-US" sz="5000" b="1" dirty="0" err="1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Delz</a:t>
            </a:r>
            <a:r>
              <a:rPr lang="en-US" sz="5000" b="1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5000" b="1" dirty="0" err="1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Erinle</a:t>
            </a:r>
            <a:r>
              <a:rPr lang="en-US" sz="5000" b="1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5000" b="1" dirty="0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4CDF7B-D607-814F-8EF1-F3FCBDFD20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20" t="38672" r="13252" b="41666"/>
          <a:stretch/>
        </p:blipFill>
        <p:spPr>
          <a:xfrm>
            <a:off x="9721132" y="11213905"/>
            <a:ext cx="4935386" cy="126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42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/>
        </p:nvSpPr>
        <p:spPr>
          <a:xfrm>
            <a:off x="6106886" y="5176512"/>
            <a:ext cx="13422085" cy="336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0" b="1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6 Things That Can Improve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0" b="1" dirty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UX Performance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0" b="1" dirty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 In Agile </a:t>
            </a:r>
            <a:endParaRPr sz="11000" b="1" dirty="0">
              <a:solidFill>
                <a:schemeClr val="accen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490038" y="492288"/>
            <a:ext cx="4935402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CCCCCC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3571765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/>
        </p:nvSpPr>
        <p:spPr>
          <a:xfrm>
            <a:off x="895034" y="4866625"/>
            <a:ext cx="22933976" cy="336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0" b="1" dirty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The Product Owner/Manager Should Have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0" b="1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UX Design Experience</a:t>
            </a:r>
            <a:endParaRPr sz="11000" b="1" dirty="0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580274" y="1408447"/>
            <a:ext cx="863400" cy="108300"/>
          </a:xfrm>
          <a:prstGeom prst="rect">
            <a:avLst/>
          </a:prstGeom>
          <a:solidFill>
            <a:srgbClr val="65A9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490038" y="492288"/>
            <a:ext cx="4935402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000" dirty="0">
                <a:solidFill>
                  <a:srgbClr val="CCCCCC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</a:t>
            </a:r>
            <a:endParaRPr dirty="0">
              <a:solidFill>
                <a:srgbClr val="CCCCCC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1373323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/>
        </p:nvSpPr>
        <p:spPr>
          <a:xfrm>
            <a:off x="895034" y="4866625"/>
            <a:ext cx="22933976" cy="336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0" b="1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The UX Designer Role </a:t>
            </a:r>
            <a:r>
              <a:rPr lang="en-US" sz="11000" b="1" dirty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Cannot Work</a:t>
            </a:r>
            <a:endParaRPr sz="11000" b="1" dirty="0">
              <a:solidFill>
                <a:schemeClr val="accen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580274" y="1408447"/>
            <a:ext cx="863400" cy="108300"/>
          </a:xfrm>
          <a:prstGeom prst="rect">
            <a:avLst/>
          </a:prstGeom>
          <a:solidFill>
            <a:srgbClr val="65A9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490038" y="492288"/>
            <a:ext cx="4935402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000" dirty="0">
                <a:solidFill>
                  <a:srgbClr val="CCCCCC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</a:t>
            </a:r>
            <a:endParaRPr dirty="0">
              <a:solidFill>
                <a:srgbClr val="CCCCCC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3831615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/>
        </p:nvSpPr>
        <p:spPr>
          <a:xfrm>
            <a:off x="895034" y="4866625"/>
            <a:ext cx="22933976" cy="336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0" b="1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Go Live Date </a:t>
            </a:r>
            <a:r>
              <a:rPr lang="en-US" sz="11000" b="1" dirty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Is King</a:t>
            </a:r>
            <a:endParaRPr sz="11000" b="1" dirty="0">
              <a:solidFill>
                <a:schemeClr val="accen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580274" y="1408447"/>
            <a:ext cx="863400" cy="108300"/>
          </a:xfrm>
          <a:prstGeom prst="rect">
            <a:avLst/>
          </a:prstGeom>
          <a:solidFill>
            <a:srgbClr val="65A9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490038" y="492288"/>
            <a:ext cx="4935402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000" dirty="0">
                <a:solidFill>
                  <a:srgbClr val="CCCCCC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3</a:t>
            </a:r>
            <a:endParaRPr dirty="0">
              <a:solidFill>
                <a:srgbClr val="CCCCCC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1788568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/>
        </p:nvSpPr>
        <p:spPr>
          <a:xfrm>
            <a:off x="895034" y="4866625"/>
            <a:ext cx="22933976" cy="336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0" b="1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Use The </a:t>
            </a:r>
            <a:r>
              <a:rPr lang="en-US" sz="11000" b="1" dirty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Wider Business </a:t>
            </a:r>
            <a:r>
              <a:rPr lang="en-US" sz="11000" b="1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For </a:t>
            </a:r>
            <a:r>
              <a:rPr lang="en-US" sz="11000" b="1" dirty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Usability Tests</a:t>
            </a:r>
            <a:endParaRPr sz="11000" b="1" dirty="0">
              <a:solidFill>
                <a:schemeClr val="accen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580274" y="1408447"/>
            <a:ext cx="863400" cy="108300"/>
          </a:xfrm>
          <a:prstGeom prst="rect">
            <a:avLst/>
          </a:prstGeom>
          <a:solidFill>
            <a:srgbClr val="65A9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490038" y="492288"/>
            <a:ext cx="4935402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000" dirty="0">
                <a:solidFill>
                  <a:srgbClr val="CCCCCC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4</a:t>
            </a:r>
            <a:endParaRPr dirty="0">
              <a:solidFill>
                <a:srgbClr val="CCCCCC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3555364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/>
        </p:nvSpPr>
        <p:spPr>
          <a:xfrm>
            <a:off x="895034" y="4866625"/>
            <a:ext cx="22933976" cy="336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0" b="1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Have a </a:t>
            </a:r>
            <a:r>
              <a:rPr lang="en-US" sz="11000" b="1" dirty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Specific day For User Tests </a:t>
            </a:r>
            <a:r>
              <a:rPr lang="en-US" sz="11000" b="1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Every week. </a:t>
            </a:r>
            <a:endParaRPr sz="11000" b="1" dirty="0">
              <a:solidFill>
                <a:schemeClr val="accen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580274" y="1408447"/>
            <a:ext cx="863400" cy="108300"/>
          </a:xfrm>
          <a:prstGeom prst="rect">
            <a:avLst/>
          </a:prstGeom>
          <a:solidFill>
            <a:srgbClr val="65A9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490038" y="492288"/>
            <a:ext cx="4935402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000" dirty="0">
                <a:solidFill>
                  <a:srgbClr val="CCCCCC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5</a:t>
            </a:r>
            <a:endParaRPr dirty="0">
              <a:solidFill>
                <a:srgbClr val="CCCCCC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699587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/>
        </p:nvSpPr>
        <p:spPr>
          <a:xfrm>
            <a:off x="895034" y="4866625"/>
            <a:ext cx="22933976" cy="336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0" b="1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It’s All About </a:t>
            </a:r>
            <a:r>
              <a:rPr lang="en-US" sz="11000" b="1" dirty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Value</a:t>
            </a:r>
            <a:endParaRPr sz="11000" b="1" dirty="0">
              <a:solidFill>
                <a:schemeClr val="accen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580274" y="1408447"/>
            <a:ext cx="863400" cy="108300"/>
          </a:xfrm>
          <a:prstGeom prst="rect">
            <a:avLst/>
          </a:prstGeom>
          <a:solidFill>
            <a:srgbClr val="65A9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490038" y="492288"/>
            <a:ext cx="4935402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000" dirty="0">
                <a:solidFill>
                  <a:srgbClr val="CCCCCC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6</a:t>
            </a:r>
            <a:endParaRPr dirty="0">
              <a:solidFill>
                <a:srgbClr val="CCCCCC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326840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5"/>
          <p:cNvSpPr txBox="1"/>
          <p:nvPr/>
        </p:nvSpPr>
        <p:spPr>
          <a:xfrm>
            <a:off x="1211752" y="2138394"/>
            <a:ext cx="5506710" cy="76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000" b="1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Data/ Research Insight </a:t>
            </a:r>
            <a:endParaRPr sz="4000" b="1" dirty="0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3" name="Google Shape;223;p25"/>
          <p:cNvSpPr/>
          <p:nvPr/>
        </p:nvSpPr>
        <p:spPr>
          <a:xfrm rot="-5400000">
            <a:off x="22968127" y="6506416"/>
            <a:ext cx="1938600" cy="885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5"/>
          <p:cNvSpPr txBox="1"/>
          <p:nvPr/>
        </p:nvSpPr>
        <p:spPr>
          <a:xfrm>
            <a:off x="2576795" y="3586649"/>
            <a:ext cx="10394926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4000" b="1" dirty="0">
                <a:solidFill>
                  <a:srgbClr val="65A9E5"/>
                </a:solidFill>
                <a:latin typeface="Avenir Book" panose="02000503020000020003" pitchFamily="2" charset="0"/>
                <a:ea typeface="Montserrat"/>
                <a:cs typeface="Montserrat"/>
                <a:sym typeface="Montserrat"/>
              </a:rPr>
              <a:t>Product Owner Writes Brief With Wireframe</a:t>
            </a:r>
          </a:p>
        </p:txBody>
      </p:sp>
      <p:sp>
        <p:nvSpPr>
          <p:cNvPr id="226" name="Google Shape;226;p25"/>
          <p:cNvSpPr txBox="1"/>
          <p:nvPr/>
        </p:nvSpPr>
        <p:spPr>
          <a:xfrm>
            <a:off x="3736929" y="9121253"/>
            <a:ext cx="43746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7" name="Google Shape;227;p25"/>
          <p:cNvSpPr/>
          <p:nvPr/>
        </p:nvSpPr>
        <p:spPr>
          <a:xfrm>
            <a:off x="580274" y="1408447"/>
            <a:ext cx="863400" cy="108300"/>
          </a:xfrm>
          <a:prstGeom prst="rect">
            <a:avLst/>
          </a:prstGeom>
          <a:solidFill>
            <a:srgbClr val="65A9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5"/>
          <p:cNvSpPr txBox="1"/>
          <p:nvPr/>
        </p:nvSpPr>
        <p:spPr>
          <a:xfrm>
            <a:off x="490057" y="492300"/>
            <a:ext cx="6950100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000" dirty="0">
                <a:solidFill>
                  <a:srgbClr val="CCCCCC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New </a:t>
            </a:r>
            <a:r>
              <a:rPr lang="en-GB" sz="5000" dirty="0">
                <a:solidFill>
                  <a:srgbClr val="CCCCCC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Process</a:t>
            </a:r>
            <a:endParaRPr lang="en-GB" dirty="0">
              <a:solidFill>
                <a:srgbClr val="CCCCCC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4" name="Google Shape;234;p25"/>
          <p:cNvSpPr txBox="1"/>
          <p:nvPr/>
        </p:nvSpPr>
        <p:spPr>
          <a:xfrm>
            <a:off x="6679609" y="4968640"/>
            <a:ext cx="6665375" cy="76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4000" b="1" dirty="0">
                <a:solidFill>
                  <a:srgbClr val="65A9E5"/>
                </a:solidFill>
                <a:latin typeface="Avenir Book" panose="02000503020000020003" pitchFamily="2" charset="0"/>
                <a:ea typeface="Montserrat"/>
                <a:cs typeface="Montserrat"/>
                <a:sym typeface="Montserrat"/>
              </a:rPr>
              <a:t>Spike To Generate Ideas</a:t>
            </a:r>
            <a:endParaRPr sz="4000" b="1" dirty="0">
              <a:solidFill>
                <a:srgbClr val="65A9E5"/>
              </a:solidFill>
              <a:latin typeface="Avenir Book" panose="02000503020000020003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25"/>
          <p:cNvSpPr txBox="1"/>
          <p:nvPr/>
        </p:nvSpPr>
        <p:spPr>
          <a:xfrm>
            <a:off x="8325970" y="6510239"/>
            <a:ext cx="10801240" cy="809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4000" b="1" dirty="0">
                <a:solidFill>
                  <a:srgbClr val="65A9E5"/>
                </a:solidFill>
                <a:latin typeface="Avenir Book" panose="02000503020000020003" pitchFamily="2" charset="0"/>
                <a:ea typeface="Montserrat"/>
                <a:cs typeface="Montserrat"/>
                <a:sym typeface="Montserrat"/>
              </a:rPr>
              <a:t>Prototype </a:t>
            </a:r>
            <a:r>
              <a:rPr lang="en-GB" sz="4000" b="1" dirty="0">
                <a:solidFill>
                  <a:srgbClr val="65A9E5"/>
                </a:solidFill>
                <a:latin typeface="Avenir Book" panose="02000503020000020003" pitchFamily="2" charset="0"/>
                <a:ea typeface="Montserrat"/>
                <a:cs typeface="Montserrat"/>
                <a:sym typeface="Montserrat"/>
              </a:rPr>
              <a:t>By</a:t>
            </a:r>
            <a:r>
              <a:rPr lang="de-DE" sz="4000" b="1" dirty="0">
                <a:solidFill>
                  <a:srgbClr val="65A9E5"/>
                </a:solidFill>
                <a:latin typeface="Avenir Book" panose="02000503020000020003" pitchFamily="2" charset="0"/>
                <a:ea typeface="Montserrat"/>
                <a:cs typeface="Montserrat"/>
                <a:sym typeface="Montserrat"/>
              </a:rPr>
              <a:t> Designers (Product &amp; </a:t>
            </a:r>
            <a:r>
              <a:rPr lang="de-DE" sz="4000" b="1" dirty="0" err="1">
                <a:solidFill>
                  <a:srgbClr val="65A9E5"/>
                </a:solidFill>
                <a:latin typeface="Avenir Book" panose="02000503020000020003" pitchFamily="2" charset="0"/>
                <a:ea typeface="Montserrat"/>
                <a:cs typeface="Montserrat"/>
                <a:sym typeface="Montserrat"/>
              </a:rPr>
              <a:t>Copy</a:t>
            </a:r>
            <a:r>
              <a:rPr lang="de-DE" sz="4000" b="1" dirty="0">
                <a:solidFill>
                  <a:srgbClr val="65A9E5"/>
                </a:solidFill>
                <a:latin typeface="Avenir Book" panose="02000503020000020003" pitchFamily="2" charset="0"/>
                <a:ea typeface="Montserrat"/>
                <a:cs typeface="Montserrat"/>
                <a:sym typeface="Montserrat"/>
              </a:rPr>
              <a:t>).</a:t>
            </a:r>
            <a:endParaRPr sz="4000" b="1" dirty="0">
              <a:solidFill>
                <a:srgbClr val="65A9E5"/>
              </a:solidFill>
              <a:latin typeface="Avenir Book" panose="02000503020000020003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Google Shape;239;p25">
            <a:extLst>
              <a:ext uri="{FF2B5EF4-FFF2-40B4-BE49-F238E27FC236}">
                <a16:creationId xmlns:a16="http://schemas.microsoft.com/office/drawing/2014/main" id="{F2312F7E-6421-194D-844A-E00DFFDD2004}"/>
              </a:ext>
            </a:extLst>
          </p:cNvPr>
          <p:cNvSpPr txBox="1"/>
          <p:nvPr/>
        </p:nvSpPr>
        <p:spPr>
          <a:xfrm>
            <a:off x="10877645" y="8162885"/>
            <a:ext cx="6788699" cy="80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4000" b="1" dirty="0">
                <a:solidFill>
                  <a:srgbClr val="65A9E5"/>
                </a:solidFill>
                <a:latin typeface="Avenir Book" panose="02000503020000020003" pitchFamily="2" charset="0"/>
                <a:ea typeface="Montserrat"/>
                <a:cs typeface="Montserrat"/>
                <a:sym typeface="Montserrat"/>
              </a:rPr>
              <a:t>Co-Lab Day To Test Usability </a:t>
            </a:r>
            <a:endParaRPr sz="4000" b="1" dirty="0">
              <a:solidFill>
                <a:srgbClr val="65A9E5"/>
              </a:solidFill>
              <a:latin typeface="Avenir Book" panose="02000503020000020003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Google Shape;239;p25">
            <a:extLst>
              <a:ext uri="{FF2B5EF4-FFF2-40B4-BE49-F238E27FC236}">
                <a16:creationId xmlns:a16="http://schemas.microsoft.com/office/drawing/2014/main" id="{DAD4271E-1E39-6343-952C-5CE88B41D58E}"/>
              </a:ext>
            </a:extLst>
          </p:cNvPr>
          <p:cNvSpPr txBox="1"/>
          <p:nvPr/>
        </p:nvSpPr>
        <p:spPr>
          <a:xfrm>
            <a:off x="14271346" y="9733083"/>
            <a:ext cx="3394999" cy="80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4000" b="1" dirty="0">
                <a:solidFill>
                  <a:srgbClr val="65A9E5"/>
                </a:solidFill>
                <a:latin typeface="Avenir Book" panose="02000503020000020003" pitchFamily="2" charset="0"/>
                <a:ea typeface="Montserrat"/>
                <a:cs typeface="Montserrat"/>
                <a:sym typeface="Montserrat"/>
              </a:rPr>
              <a:t>Build Stage</a:t>
            </a:r>
            <a:endParaRPr sz="4000" b="1" dirty="0">
              <a:solidFill>
                <a:srgbClr val="65A9E5"/>
              </a:solidFill>
              <a:latin typeface="Avenir Book" panose="02000503020000020003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39;p25">
            <a:extLst>
              <a:ext uri="{FF2B5EF4-FFF2-40B4-BE49-F238E27FC236}">
                <a16:creationId xmlns:a16="http://schemas.microsoft.com/office/drawing/2014/main" id="{A8D4C608-B0D9-824A-A687-6C96B60F2C3D}"/>
              </a:ext>
            </a:extLst>
          </p:cNvPr>
          <p:cNvSpPr txBox="1"/>
          <p:nvPr/>
        </p:nvSpPr>
        <p:spPr>
          <a:xfrm>
            <a:off x="20179934" y="12353912"/>
            <a:ext cx="2763148" cy="61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4000" b="1" dirty="0">
                <a:solidFill>
                  <a:srgbClr val="65A9E5"/>
                </a:solidFill>
                <a:latin typeface="Avenir Book" panose="02000503020000020003" pitchFamily="2" charset="0"/>
                <a:ea typeface="Montserrat"/>
                <a:cs typeface="Montserrat"/>
                <a:sym typeface="Montserrat"/>
              </a:rPr>
              <a:t>Live</a:t>
            </a:r>
            <a:endParaRPr sz="4000" b="1" dirty="0">
              <a:solidFill>
                <a:srgbClr val="65A9E5"/>
              </a:solidFill>
              <a:latin typeface="Avenir Book" panose="02000503020000020003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Google Shape;239;p25">
            <a:extLst>
              <a:ext uri="{FF2B5EF4-FFF2-40B4-BE49-F238E27FC236}">
                <a16:creationId xmlns:a16="http://schemas.microsoft.com/office/drawing/2014/main" id="{D15D46B1-A042-7C44-884E-7DDD0D994AA1}"/>
              </a:ext>
            </a:extLst>
          </p:cNvPr>
          <p:cNvSpPr txBox="1"/>
          <p:nvPr/>
        </p:nvSpPr>
        <p:spPr>
          <a:xfrm>
            <a:off x="15940468" y="11197784"/>
            <a:ext cx="5769896" cy="80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4000" b="1" dirty="0">
                <a:solidFill>
                  <a:srgbClr val="65A9E5"/>
                </a:solidFill>
                <a:latin typeface="Avenir Book" panose="02000503020000020003" pitchFamily="2" charset="0"/>
                <a:ea typeface="Montserrat"/>
                <a:cs typeface="Montserrat"/>
                <a:sym typeface="Montserrat"/>
              </a:rPr>
              <a:t>User </a:t>
            </a:r>
            <a:r>
              <a:rPr lang="en-GB" sz="4000" b="1" dirty="0">
                <a:solidFill>
                  <a:srgbClr val="65A9E5"/>
                </a:solidFill>
                <a:latin typeface="Avenir Book" panose="02000503020000020003" pitchFamily="2" charset="0"/>
                <a:ea typeface="Montserrat"/>
                <a:cs typeface="Montserrat"/>
                <a:sym typeface="Montserrat"/>
              </a:rPr>
              <a:t>Acceptance</a:t>
            </a:r>
            <a:r>
              <a:rPr lang="de-DE" sz="4000" b="1" dirty="0">
                <a:solidFill>
                  <a:srgbClr val="65A9E5"/>
                </a:solidFill>
                <a:latin typeface="Avenir Book" panose="02000503020000020003" pitchFamily="2" charset="0"/>
                <a:ea typeface="Montserrat"/>
                <a:cs typeface="Montserrat"/>
                <a:sym typeface="Montserrat"/>
              </a:rPr>
              <a:t> Test</a:t>
            </a:r>
            <a:endParaRPr sz="4000" b="1" dirty="0">
              <a:solidFill>
                <a:srgbClr val="65A9E5"/>
              </a:solidFill>
              <a:latin typeface="Avenir Book" panose="02000503020000020003" pitchFamily="2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FE6A223-3EBE-B941-BCE0-A7CC1A8D4673}"/>
              </a:ext>
            </a:extLst>
          </p:cNvPr>
          <p:cNvCxnSpPr>
            <a:cxnSpLocks/>
          </p:cNvCxnSpPr>
          <p:nvPr/>
        </p:nvCxnSpPr>
        <p:spPr>
          <a:xfrm>
            <a:off x="777354" y="3702714"/>
            <a:ext cx="15454618" cy="9306754"/>
          </a:xfrm>
          <a:prstGeom prst="straightConnector1">
            <a:avLst/>
          </a:prstGeom>
          <a:ln w="508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0E7E870-56E4-EB48-A9A7-D8CB8C0498F7}"/>
              </a:ext>
            </a:extLst>
          </p:cNvPr>
          <p:cNvCxnSpPr>
            <a:cxnSpLocks/>
          </p:cNvCxnSpPr>
          <p:nvPr/>
        </p:nvCxnSpPr>
        <p:spPr>
          <a:xfrm>
            <a:off x="10399732" y="862050"/>
            <a:ext cx="13380856" cy="8871033"/>
          </a:xfrm>
          <a:prstGeom prst="straightConnector1">
            <a:avLst/>
          </a:prstGeom>
          <a:ln w="508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6"/>
          <p:cNvSpPr txBox="1"/>
          <p:nvPr/>
        </p:nvSpPr>
        <p:spPr>
          <a:xfrm>
            <a:off x="1443674" y="8647389"/>
            <a:ext cx="5699760" cy="10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b="1" dirty="0">
                <a:solidFill>
                  <a:srgbClr val="65A9E5"/>
                </a:solidFill>
                <a:latin typeface="Proxima Nova"/>
                <a:ea typeface="Proxima Nova"/>
                <a:cs typeface="Proxima Nova"/>
                <a:sym typeface="Proxima Nova"/>
              </a:rPr>
              <a:t>Alex Erinle on LinkedIn</a:t>
            </a:r>
            <a:endParaRPr sz="4000" b="1" dirty="0">
              <a:solidFill>
                <a:srgbClr val="65A9E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8" name="Google Shape;258;p26"/>
          <p:cNvSpPr txBox="1"/>
          <p:nvPr/>
        </p:nvSpPr>
        <p:spPr>
          <a:xfrm>
            <a:off x="1443674" y="9752945"/>
            <a:ext cx="5191042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25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Product  Designer/ UX Consultant</a:t>
            </a:r>
            <a:endParaRPr sz="2500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2" name="Google Shape;262;p26"/>
          <p:cNvSpPr txBox="1"/>
          <p:nvPr/>
        </p:nvSpPr>
        <p:spPr>
          <a:xfrm>
            <a:off x="1341800" y="2007606"/>
            <a:ext cx="17562000" cy="17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Thank</a:t>
            </a:r>
            <a:r>
              <a:rPr lang="de-DE" sz="70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GB" sz="70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you</a:t>
            </a:r>
            <a:r>
              <a:rPr lang="de-DE" sz="70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de-DE" sz="7000" dirty="0" err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for</a:t>
            </a:r>
            <a:r>
              <a:rPr lang="de-DE" sz="70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your time,</a:t>
            </a:r>
            <a:endParaRPr sz="70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7000" dirty="0" err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</a:t>
            </a:r>
            <a:r>
              <a:rPr lang="de-DE" sz="70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GB" sz="70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questions</a:t>
            </a:r>
            <a:r>
              <a:rPr lang="de-DE" sz="70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?</a:t>
            </a:r>
            <a:endParaRPr sz="70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63" name="Google Shape;263;p26"/>
          <p:cNvSpPr/>
          <p:nvPr/>
        </p:nvSpPr>
        <p:spPr>
          <a:xfrm>
            <a:off x="580274" y="1408447"/>
            <a:ext cx="863400" cy="108300"/>
          </a:xfrm>
          <a:prstGeom prst="rect">
            <a:avLst/>
          </a:prstGeom>
          <a:solidFill>
            <a:srgbClr val="65A9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6"/>
          <p:cNvSpPr txBox="1"/>
          <p:nvPr/>
        </p:nvSpPr>
        <p:spPr>
          <a:xfrm>
            <a:off x="490054" y="492300"/>
            <a:ext cx="5902800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dirty="0">
                <a:solidFill>
                  <a:srgbClr val="CCCCCC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Conclusion</a:t>
            </a:r>
            <a:r>
              <a:rPr lang="de-DE" sz="5000" dirty="0">
                <a:solidFill>
                  <a:srgbClr val="CCCCCC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endParaRPr dirty="0">
              <a:solidFill>
                <a:srgbClr val="CCCCCC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65" name="Google Shape;26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5548" y="5185411"/>
            <a:ext cx="3151101" cy="2884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06ACA4-1CC4-9F4B-A65D-92F3EA6951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20" t="30966" r="13252" b="30282"/>
          <a:stretch/>
        </p:blipFill>
        <p:spPr>
          <a:xfrm>
            <a:off x="490054" y="10007695"/>
            <a:ext cx="5699760" cy="25546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/>
        </p:nvSpPr>
        <p:spPr>
          <a:xfrm>
            <a:off x="358717" y="3042885"/>
            <a:ext cx="23660216" cy="9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rPr>
              <a:t>3 years Product Design Experience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6000" b="1" dirty="0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Degrees in Economics, Marketing &amp; Innovation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dirty="0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Agile Software Development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Personalization &amp; Mass Customization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Platform Business Model</a:t>
            </a:r>
            <a:endParaRPr sz="8000" b="1" dirty="0">
              <a:solidFill>
                <a:schemeClr val="accen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580274" y="1408447"/>
            <a:ext cx="863400" cy="108300"/>
          </a:xfrm>
          <a:prstGeom prst="rect">
            <a:avLst/>
          </a:prstGeom>
          <a:solidFill>
            <a:srgbClr val="65A9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490038" y="492288"/>
            <a:ext cx="6484920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000" dirty="0" err="1">
                <a:solidFill>
                  <a:srgbClr val="CCCCCC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About</a:t>
            </a:r>
            <a:r>
              <a:rPr lang="de-DE" sz="5000" dirty="0">
                <a:solidFill>
                  <a:srgbClr val="CCCCCC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Alex </a:t>
            </a:r>
            <a:r>
              <a:rPr lang="de-DE" sz="5000" dirty="0" err="1">
                <a:solidFill>
                  <a:srgbClr val="CCCCCC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Delz</a:t>
            </a:r>
            <a:r>
              <a:rPr lang="de-DE" sz="5000" dirty="0">
                <a:solidFill>
                  <a:srgbClr val="CCCCCC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Erinle</a:t>
            </a:r>
            <a:endParaRPr dirty="0">
              <a:solidFill>
                <a:srgbClr val="CCCCCC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89332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77225" y="7629200"/>
            <a:ext cx="2699776" cy="116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CC43A5-021C-1F4D-B9BF-239A9AC84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58570" y="-6858000"/>
            <a:ext cx="27432000" cy="2743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/>
        </p:nvSpPr>
        <p:spPr>
          <a:xfrm>
            <a:off x="3779520" y="4023359"/>
            <a:ext cx="16794480" cy="2499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Agile Software Development</a:t>
            </a:r>
            <a:endParaRPr sz="8000" b="1" dirty="0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580274" y="1408447"/>
            <a:ext cx="863400" cy="108300"/>
          </a:xfrm>
          <a:prstGeom prst="rect">
            <a:avLst/>
          </a:prstGeom>
          <a:solidFill>
            <a:srgbClr val="65A9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490038" y="492288"/>
            <a:ext cx="3784250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000" dirty="0">
                <a:solidFill>
                  <a:srgbClr val="CCCCCC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Problem</a:t>
            </a:r>
            <a:endParaRPr dirty="0">
              <a:solidFill>
                <a:srgbClr val="CCCCCC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" name="Google Shape;235;p25">
            <a:extLst>
              <a:ext uri="{FF2B5EF4-FFF2-40B4-BE49-F238E27FC236}">
                <a16:creationId xmlns:a16="http://schemas.microsoft.com/office/drawing/2014/main" id="{3F7A9207-D100-0C43-B985-502E36212784}"/>
              </a:ext>
            </a:extLst>
          </p:cNvPr>
          <p:cNvSpPr/>
          <p:nvPr/>
        </p:nvSpPr>
        <p:spPr>
          <a:xfrm>
            <a:off x="11650325" y="6736080"/>
            <a:ext cx="1077000" cy="1077000"/>
          </a:xfrm>
          <a:prstGeom prst="mathPlus">
            <a:avLst>
              <a:gd name="adj1" fmla="val 2352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07;p17">
            <a:extLst>
              <a:ext uri="{FF2B5EF4-FFF2-40B4-BE49-F238E27FC236}">
                <a16:creationId xmlns:a16="http://schemas.microsoft.com/office/drawing/2014/main" id="{FAA21250-802C-6C4B-934B-E5E9B65EB01A}"/>
              </a:ext>
            </a:extLst>
          </p:cNvPr>
          <p:cNvSpPr txBox="1"/>
          <p:nvPr/>
        </p:nvSpPr>
        <p:spPr>
          <a:xfrm>
            <a:off x="3979565" y="8046720"/>
            <a:ext cx="16794480" cy="2499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User Experience Design</a:t>
            </a:r>
            <a:endParaRPr sz="8000" b="1" dirty="0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2808274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954E99-1CEB-A547-8741-261E04336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7246" y="0"/>
            <a:ext cx="10360404" cy="13716000"/>
          </a:xfrm>
          <a:prstGeom prst="rect">
            <a:avLst/>
          </a:prstGeom>
        </p:spPr>
      </p:pic>
      <p:sp>
        <p:nvSpPr>
          <p:cNvPr id="124" name="Google Shape;124;p19"/>
          <p:cNvSpPr txBox="1"/>
          <p:nvPr/>
        </p:nvSpPr>
        <p:spPr>
          <a:xfrm>
            <a:off x="427875" y="506325"/>
            <a:ext cx="42783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000" dirty="0">
                <a:solidFill>
                  <a:srgbClr val="CCCCCC"/>
                </a:solidFill>
                <a:latin typeface="Avenir"/>
                <a:ea typeface="Avenir"/>
                <a:cs typeface="Avenir"/>
                <a:sym typeface="Avenir"/>
              </a:rPr>
              <a:t>Story time</a:t>
            </a:r>
            <a:endParaRPr dirty="0">
              <a:solidFill>
                <a:srgbClr val="CCCCC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580271" y="1408420"/>
            <a:ext cx="352500" cy="65100"/>
          </a:xfrm>
          <a:prstGeom prst="rect">
            <a:avLst/>
          </a:prstGeom>
          <a:solidFill>
            <a:srgbClr val="65A9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932771" y="5506437"/>
            <a:ext cx="12750572" cy="4488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4000" i="1" dirty="0">
                <a:solidFill>
                  <a:srgbClr val="FFFFFF"/>
                </a:solidFill>
              </a:rPr>
              <a:t>UX Designer working in an agile environment, also doubles as a </a:t>
            </a:r>
            <a:r>
              <a:rPr lang="en-GB" sz="4000" i="1" strike="sngStrike" dirty="0">
                <a:solidFill>
                  <a:srgbClr val="FFFFFF"/>
                </a:solidFill>
              </a:rPr>
              <a:t>wireframe monkey </a:t>
            </a:r>
            <a:r>
              <a:rPr lang="en-GB" sz="4000" i="1" dirty="0">
                <a:solidFill>
                  <a:srgbClr val="FFFFFF"/>
                </a:solidFill>
              </a:rPr>
              <a:t>from time to time.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GB" sz="4000" i="1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4000" i="1" dirty="0">
                <a:solidFill>
                  <a:srgbClr val="FFFFFF"/>
                </a:solidFill>
              </a:rPr>
              <a:t>Mike wants to get his implementations live to please the stakeholders, but wants to make sure these solutions are done with enough research to actually shirt the needle. </a:t>
            </a:r>
          </a:p>
        </p:txBody>
      </p:sp>
      <p:sp>
        <p:nvSpPr>
          <p:cNvPr id="127" name="Google Shape;127;p19"/>
          <p:cNvSpPr txBox="1"/>
          <p:nvPr/>
        </p:nvSpPr>
        <p:spPr>
          <a:xfrm>
            <a:off x="932771" y="2883082"/>
            <a:ext cx="8047500" cy="1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Martin</a:t>
            </a:r>
            <a:endParaRPr sz="1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/>
        </p:nvSpPr>
        <p:spPr>
          <a:xfrm>
            <a:off x="1246505" y="5176512"/>
            <a:ext cx="21884640" cy="336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0" b="1" dirty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How do we move fast, but in the right direction? </a:t>
            </a:r>
            <a:endParaRPr sz="11000" b="1" dirty="0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580274" y="1408447"/>
            <a:ext cx="863400" cy="108300"/>
          </a:xfrm>
          <a:prstGeom prst="rect">
            <a:avLst/>
          </a:prstGeom>
          <a:solidFill>
            <a:srgbClr val="65A9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490038" y="492288"/>
            <a:ext cx="4935402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000" dirty="0">
                <a:solidFill>
                  <a:srgbClr val="CCCCCC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#</a:t>
            </a:r>
            <a:r>
              <a:rPr lang="de-DE" sz="5000" dirty="0" err="1">
                <a:solidFill>
                  <a:srgbClr val="CCCCCC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ProductTalks</a:t>
            </a:r>
            <a:endParaRPr dirty="0">
              <a:solidFill>
                <a:srgbClr val="CCCCCC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4023506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/>
        </p:nvSpPr>
        <p:spPr>
          <a:xfrm>
            <a:off x="-50" y="4866625"/>
            <a:ext cx="24377700" cy="336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0" b="1" dirty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It’s </a:t>
            </a:r>
            <a:r>
              <a:rPr lang="en-US" sz="11000" b="1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Complex</a:t>
            </a:r>
            <a:endParaRPr sz="11000" b="1" dirty="0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580274" y="1408447"/>
            <a:ext cx="863400" cy="108300"/>
          </a:xfrm>
          <a:prstGeom prst="rect">
            <a:avLst/>
          </a:prstGeom>
          <a:solidFill>
            <a:srgbClr val="65A9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490038" y="492288"/>
            <a:ext cx="4935402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de-DE" sz="5000" dirty="0">
                <a:solidFill>
                  <a:srgbClr val="CCCCCC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#</a:t>
            </a:r>
            <a:r>
              <a:rPr lang="de-DE" sz="5000" dirty="0" err="1">
                <a:solidFill>
                  <a:srgbClr val="CCCCCC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ProductTalks</a:t>
            </a:r>
            <a:endParaRPr lang="de-DE" sz="5400" dirty="0">
              <a:solidFill>
                <a:srgbClr val="CCCCCC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3094305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/>
        </p:nvSpPr>
        <p:spPr>
          <a:xfrm>
            <a:off x="0" y="9530065"/>
            <a:ext cx="24377700" cy="336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0" b="1" dirty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It’s a </a:t>
            </a:r>
            <a:r>
              <a:rPr lang="en-US" sz="11000" b="1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Complex &amp; Popular Problem </a:t>
            </a:r>
            <a:endParaRPr sz="11000" b="1" dirty="0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580274" y="1408447"/>
            <a:ext cx="863400" cy="108300"/>
          </a:xfrm>
          <a:prstGeom prst="rect">
            <a:avLst/>
          </a:prstGeom>
          <a:solidFill>
            <a:srgbClr val="65A9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490038" y="492288"/>
            <a:ext cx="4935402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de-DE" sz="5000" dirty="0">
                <a:solidFill>
                  <a:srgbClr val="CCCCCC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#</a:t>
            </a:r>
            <a:r>
              <a:rPr lang="de-DE" sz="5000" dirty="0" err="1">
                <a:solidFill>
                  <a:srgbClr val="CCCCCC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ProductTalks</a:t>
            </a:r>
            <a:endParaRPr lang="de-DE" sz="5400" dirty="0">
              <a:solidFill>
                <a:srgbClr val="CCCCCC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BDDF32-4D56-ED4A-8703-610BA1498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468880"/>
            <a:ext cx="15209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70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/>
        </p:nvSpPr>
        <p:spPr>
          <a:xfrm>
            <a:off x="3779520" y="2194559"/>
            <a:ext cx="16794480" cy="2499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So I spoke to 17 UX Designers all over the world  </a:t>
            </a:r>
            <a:endParaRPr sz="8000" b="1" dirty="0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580274" y="1408447"/>
            <a:ext cx="863400" cy="108300"/>
          </a:xfrm>
          <a:prstGeom prst="rect">
            <a:avLst/>
          </a:prstGeom>
          <a:solidFill>
            <a:srgbClr val="65A9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490038" y="492288"/>
            <a:ext cx="4935402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000" dirty="0">
                <a:solidFill>
                  <a:srgbClr val="CCCCCC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Research</a:t>
            </a:r>
            <a:endParaRPr dirty="0">
              <a:solidFill>
                <a:srgbClr val="CCCCCC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" name="Google Shape;235;p25">
            <a:extLst>
              <a:ext uri="{FF2B5EF4-FFF2-40B4-BE49-F238E27FC236}">
                <a16:creationId xmlns:a16="http://schemas.microsoft.com/office/drawing/2014/main" id="{3F7A9207-D100-0C43-B985-502E36212784}"/>
              </a:ext>
            </a:extLst>
          </p:cNvPr>
          <p:cNvSpPr/>
          <p:nvPr/>
        </p:nvSpPr>
        <p:spPr>
          <a:xfrm>
            <a:off x="11650325" y="4907280"/>
            <a:ext cx="1077000" cy="1077000"/>
          </a:xfrm>
          <a:prstGeom prst="mathPlus">
            <a:avLst>
              <a:gd name="adj1" fmla="val 2352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07;p17">
            <a:extLst>
              <a:ext uri="{FF2B5EF4-FFF2-40B4-BE49-F238E27FC236}">
                <a16:creationId xmlns:a16="http://schemas.microsoft.com/office/drawing/2014/main" id="{FAA21250-802C-6C4B-934B-E5E9B65EB01A}"/>
              </a:ext>
            </a:extLst>
          </p:cNvPr>
          <p:cNvSpPr txBox="1"/>
          <p:nvPr/>
        </p:nvSpPr>
        <p:spPr>
          <a:xfrm>
            <a:off x="3979565" y="6217920"/>
            <a:ext cx="16794480" cy="2499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Attended UX Roundtables With Design Directors</a:t>
            </a:r>
            <a:endParaRPr sz="8000" b="1" dirty="0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" name="Google Shape;235;p25">
            <a:extLst>
              <a:ext uri="{FF2B5EF4-FFF2-40B4-BE49-F238E27FC236}">
                <a16:creationId xmlns:a16="http://schemas.microsoft.com/office/drawing/2014/main" id="{590FE7CA-B754-C444-A86B-5C61262611AB}"/>
              </a:ext>
            </a:extLst>
          </p:cNvPr>
          <p:cNvSpPr/>
          <p:nvPr/>
        </p:nvSpPr>
        <p:spPr>
          <a:xfrm>
            <a:off x="11680805" y="8869680"/>
            <a:ext cx="1077000" cy="1077000"/>
          </a:xfrm>
          <a:prstGeom prst="mathPlus">
            <a:avLst>
              <a:gd name="adj1" fmla="val 2352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Google Shape;107;p17">
            <a:extLst>
              <a:ext uri="{FF2B5EF4-FFF2-40B4-BE49-F238E27FC236}">
                <a16:creationId xmlns:a16="http://schemas.microsoft.com/office/drawing/2014/main" id="{9AD83F36-9227-AA42-B262-23FF3F13B00C}"/>
              </a:ext>
            </a:extLst>
          </p:cNvPr>
          <p:cNvSpPr txBox="1"/>
          <p:nvPr/>
        </p:nvSpPr>
        <p:spPr>
          <a:xfrm>
            <a:off x="3779520" y="10271760"/>
            <a:ext cx="16794480" cy="2499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Read existing literature on how this works  </a:t>
            </a:r>
            <a:endParaRPr sz="8000" b="1" dirty="0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388417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4790</TotalTime>
  <Words>296</Words>
  <Application>Microsoft Macintosh PowerPoint</Application>
  <PresentationFormat>Custom</PresentationFormat>
  <Paragraphs>81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Avenir</vt:lpstr>
      <vt:lpstr>Avenir Book</vt:lpstr>
      <vt:lpstr>Calibri</vt:lpstr>
      <vt:lpstr>Montserrat Light</vt:lpstr>
      <vt:lpstr>Montserrat SemiBold</vt:lpstr>
      <vt:lpstr>Proxima Nova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31</cp:revision>
  <dcterms:modified xsi:type="dcterms:W3CDTF">2019-05-08T14:29:11Z</dcterms:modified>
</cp:coreProperties>
</file>